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406" r:id="rId3"/>
    <p:sldId id="284" r:id="rId4"/>
    <p:sldId id="300" r:id="rId5"/>
    <p:sldId id="422" r:id="rId6"/>
    <p:sldId id="295" r:id="rId7"/>
    <p:sldId id="407" r:id="rId8"/>
    <p:sldId id="393" r:id="rId9"/>
    <p:sldId id="410" r:id="rId10"/>
    <p:sldId id="409" r:id="rId11"/>
    <p:sldId id="397" r:id="rId12"/>
    <p:sldId id="394" r:id="rId13"/>
    <p:sldId id="411" r:id="rId14"/>
    <p:sldId id="395" r:id="rId15"/>
    <p:sldId id="412" r:id="rId16"/>
    <p:sldId id="416" r:id="rId17"/>
    <p:sldId id="418" r:id="rId18"/>
    <p:sldId id="424" r:id="rId19"/>
    <p:sldId id="421" r:id="rId20"/>
    <p:sldId id="404" r:id="rId21"/>
    <p:sldId id="423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cini, Benjamin Robert" initials="PBR" lastIdx="1" clrIdx="0">
    <p:extLst>
      <p:ext uri="{19B8F6BF-5375-455C-9EA6-DF929625EA0E}">
        <p15:presenceInfo xmlns:p15="http://schemas.microsoft.com/office/powerpoint/2012/main" userId="S-1-5-21-2076390139-1363556362-943750798-6741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A5A5"/>
    <a:srgbClr val="FFF2CC"/>
    <a:srgbClr val="FCE4D6"/>
    <a:srgbClr val="E2EFDA"/>
    <a:srgbClr val="4040FF"/>
    <a:srgbClr val="4D9DD1"/>
    <a:srgbClr val="FF00FF"/>
    <a:srgbClr val="E600E6"/>
    <a:srgbClr val="8080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68" autoAdjust="0"/>
    <p:restoredTop sz="94486" autoAdjust="0"/>
  </p:normalViewPr>
  <p:slideViewPr>
    <p:cSldViewPr snapToGrid="0">
      <p:cViewPr varScale="1">
        <p:scale>
          <a:sx n="152" d="100"/>
          <a:sy n="152" d="100"/>
        </p:scale>
        <p:origin x="3252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ECF20D-F6D9-48F0-827A-EAB96476F55E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02CC36-CD2E-49FA-A919-762571CB94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696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2CC36-CD2E-49FA-A919-762571CB942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7850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724AB-BD9D-4E2C-8BF8-10D22BFA052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1002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C724AB-BD9D-4E2C-8BF8-10D22BFA052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9900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Results if we use the truth values to tune in the modal basis </a:t>
            </a:r>
            <a:r>
              <a:rPr lang="en-US" dirty="0" err="1"/>
              <a:t>selctions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02CC36-CD2E-49FA-A919-762571CB942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400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M White 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" y="1488314"/>
            <a:ext cx="12192000" cy="1690255"/>
          </a:xfrm>
          <a:prstGeom prst="rect">
            <a:avLst/>
          </a:prstGeom>
          <a:solidFill>
            <a:schemeClr val="tx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2" cstate="email">
            <a:alphaModFix amt="3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5572" y="3175502"/>
            <a:ext cx="4626429" cy="478275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7565572" y="0"/>
            <a:ext cx="2623459" cy="6858000"/>
          </a:xfrm>
          <a:prstGeom prst="rect">
            <a:avLst/>
          </a:prstGeom>
          <a:solidFill>
            <a:schemeClr val="accent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687681" y="1488314"/>
            <a:ext cx="6190211" cy="1690255"/>
          </a:xfrm>
        </p:spPr>
        <p:txBody>
          <a:bodyPr anchor="ctr">
            <a:normAutofit/>
          </a:bodyPr>
          <a:lstStyle>
            <a:lvl1pPr algn="l">
              <a:lnSpc>
                <a:spcPts val="3700"/>
              </a:lnSpc>
              <a:defRPr sz="3600" spc="31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00412" y="5190162"/>
            <a:ext cx="6261331" cy="353125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800" cap="none" spc="200" baseline="0">
                <a:solidFill>
                  <a:schemeClr val="tx1"/>
                </a:solidFill>
                <a:latin typeface="Garamond" charset="0"/>
                <a:ea typeface="Garamond" charset="0"/>
                <a:cs typeface="Garamond" charset="0"/>
              </a:defRPr>
            </a:lvl1pPr>
            <a:lvl2pPr marL="457178" indent="0" algn="ctr">
              <a:buNone/>
              <a:defRPr sz="2400"/>
            </a:lvl2pPr>
            <a:lvl3pPr marL="914354" indent="0" algn="ctr">
              <a:buNone/>
              <a:defRPr sz="2400"/>
            </a:lvl3pPr>
            <a:lvl4pPr marL="1371532" indent="0" algn="ctr">
              <a:buNone/>
              <a:defRPr sz="2000"/>
            </a:lvl4pPr>
            <a:lvl5pPr marL="1828709" indent="0" algn="ctr">
              <a:buNone/>
              <a:defRPr sz="2000"/>
            </a:lvl5pPr>
            <a:lvl6pPr marL="2285886" indent="0" algn="ctr">
              <a:buNone/>
              <a:defRPr sz="2000"/>
            </a:lvl6pPr>
            <a:lvl7pPr marL="2743062" indent="0" algn="ctr">
              <a:buNone/>
              <a:defRPr sz="2000"/>
            </a:lvl7pPr>
            <a:lvl8pPr marL="3200240" indent="0" algn="ctr">
              <a:buNone/>
              <a:defRPr sz="2000"/>
            </a:lvl8pPr>
            <a:lvl9pPr marL="3657418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>
          <a:xfrm>
            <a:off x="64950" y="6459789"/>
            <a:ext cx="872309" cy="365125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933502DC-D52D-4212-9058-BD6749F0962A}" type="datetime1">
              <a:rPr lang="en-US" smtClean="0"/>
              <a:t>2/12/2024</a:t>
            </a:fld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288" r="-3731"/>
          <a:stretch/>
        </p:blipFill>
        <p:spPr>
          <a:xfrm>
            <a:off x="8003737" y="542163"/>
            <a:ext cx="1834523" cy="710418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1" y="1488314"/>
            <a:ext cx="203131" cy="1690255"/>
          </a:xfrm>
          <a:prstGeom prst="rect">
            <a:avLst/>
          </a:prstGeom>
          <a:solidFill>
            <a:schemeClr val="accent3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4" name="TextBox 23"/>
          <p:cNvSpPr txBox="1"/>
          <p:nvPr/>
        </p:nvSpPr>
        <p:spPr>
          <a:xfrm>
            <a:off x="754213" y="4316413"/>
            <a:ext cx="22250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spc="300" dirty="0">
                <a:solidFill>
                  <a:srgbClr val="00ACD9"/>
                </a:solidFill>
              </a:rPr>
              <a:t>Authors:</a:t>
            </a:r>
          </a:p>
        </p:txBody>
      </p:sp>
      <p:pic>
        <p:nvPicPr>
          <p:cNvPr id="30" name="Picture 29"/>
          <p:cNvPicPr>
            <a:picLocks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245" y="5868577"/>
            <a:ext cx="9399784" cy="3657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36794" y="5510218"/>
            <a:ext cx="564475" cy="16369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9371" y="5478791"/>
            <a:ext cx="776320" cy="194889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789245" y="3173641"/>
            <a:ext cx="2037083" cy="905163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3" name="Rectangle 32"/>
          <p:cNvSpPr/>
          <p:nvPr/>
        </p:nvSpPr>
        <p:spPr>
          <a:xfrm>
            <a:off x="2865811" y="3173641"/>
            <a:ext cx="1345972" cy="905163"/>
          </a:xfrm>
          <a:prstGeom prst="rect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4" name="Rectangle 33"/>
          <p:cNvSpPr/>
          <p:nvPr/>
        </p:nvSpPr>
        <p:spPr>
          <a:xfrm>
            <a:off x="4251265" y="3173641"/>
            <a:ext cx="3314307" cy="905163"/>
          </a:xfrm>
          <a:prstGeom prst="rect">
            <a:avLst/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5" name="Rectangle 34"/>
          <p:cNvSpPr/>
          <p:nvPr/>
        </p:nvSpPr>
        <p:spPr>
          <a:xfrm>
            <a:off x="7565572" y="1621933"/>
            <a:ext cx="2623459" cy="1421017"/>
          </a:xfrm>
          <a:prstGeom prst="rect">
            <a:avLst/>
          </a:prstGeom>
          <a:blipFill dpi="0"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2" name="TextBox 21"/>
          <p:cNvSpPr txBox="1"/>
          <p:nvPr/>
        </p:nvSpPr>
        <p:spPr>
          <a:xfrm>
            <a:off x="10399371" y="5786104"/>
            <a:ext cx="1552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Sandia National Laboratories is a </a:t>
            </a:r>
            <a:r>
              <a:rPr lang="en-US" sz="6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multimission</a:t>
            </a:r>
            <a:r>
              <a:rPr lang="en-US" sz="6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laboratory managed and operated by National Technology &amp; Engineering Solutions of Sandia, LLC, a wholly owned subsidiary of Honeywell International Inc., for the U.S. Department of Energy’s National Nuclear Security Administration under contract DE-NA0003525.</a:t>
            </a:r>
            <a:endParaRPr lang="en-US" sz="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M Section Tit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" cstate="email">
            <a:alphaModFix amt="3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"/>
            <a:ext cx="12192000" cy="874708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4"/>
            <a:ext cx="4038961" cy="874708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" y="3112603"/>
            <a:ext cx="12192000" cy="16952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130694" y="3112607"/>
            <a:ext cx="6190211" cy="1690255"/>
          </a:xfrm>
        </p:spPr>
        <p:txBody>
          <a:bodyPr anchor="ctr">
            <a:normAutofit/>
          </a:bodyPr>
          <a:lstStyle>
            <a:lvl1pPr algn="l">
              <a:lnSpc>
                <a:spcPts val="3700"/>
              </a:lnSpc>
              <a:defRPr sz="3600" spc="31" baseline="0">
                <a:solidFill>
                  <a:schemeClr val="bg1"/>
                </a:solidFill>
                <a:latin typeface="Gill Sans MT" charset="0"/>
                <a:ea typeface="Gill Sans MT" charset="0"/>
                <a:cs typeface="Gill Sans MT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130696" y="5064546"/>
            <a:ext cx="6261331" cy="353125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800" cap="none" spc="200" baseline="0">
                <a:solidFill>
                  <a:schemeClr val="tx1"/>
                </a:solidFill>
                <a:latin typeface="Garamond" charset="0"/>
                <a:ea typeface="Garamond" charset="0"/>
                <a:cs typeface="Garamond" charset="0"/>
              </a:defRPr>
            </a:lvl1pPr>
            <a:lvl2pPr marL="457178" indent="0" algn="ctr">
              <a:buNone/>
              <a:defRPr sz="2400"/>
            </a:lvl2pPr>
            <a:lvl3pPr marL="914354" indent="0" algn="ctr">
              <a:buNone/>
              <a:defRPr sz="2400"/>
            </a:lvl3pPr>
            <a:lvl4pPr marL="1371532" indent="0" algn="ctr">
              <a:buNone/>
              <a:defRPr sz="2000"/>
            </a:lvl4pPr>
            <a:lvl5pPr marL="1828709" indent="0" algn="ctr">
              <a:buNone/>
              <a:defRPr sz="2000"/>
            </a:lvl5pPr>
            <a:lvl6pPr marL="2285886" indent="0" algn="ctr">
              <a:buNone/>
              <a:defRPr sz="2000"/>
            </a:lvl6pPr>
            <a:lvl7pPr marL="2743062" indent="0" algn="ctr">
              <a:buNone/>
              <a:defRPr sz="2000"/>
            </a:lvl7pPr>
            <a:lvl8pPr marL="3200240" indent="0" algn="ctr">
              <a:buNone/>
              <a:defRPr sz="2000"/>
            </a:lvl8pPr>
            <a:lvl9pPr marL="3657418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950" y="6488664"/>
            <a:ext cx="857069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A82EFA2-BA78-4113-B18E-72101D73D487}" type="datetime1">
              <a:rPr lang="en-US" smtClean="0"/>
              <a:t>2/12/2024</a:t>
            </a:fld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" y="3112607"/>
            <a:ext cx="203131" cy="1690255"/>
          </a:xfrm>
          <a:prstGeom prst="rect">
            <a:avLst/>
          </a:prstGeom>
          <a:solidFill>
            <a:schemeClr val="accent3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sz="1800" dirty="0"/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8960" y="4893378"/>
            <a:ext cx="8153043" cy="636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50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onten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 rot="5400000">
            <a:off x="196407" y="352887"/>
            <a:ext cx="772430" cy="666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720648" y="246888"/>
            <a:ext cx="10844784" cy="69494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2"/>
          </p:nvPr>
        </p:nvSpPr>
        <p:spPr>
          <a:xfrm>
            <a:off x="64951" y="649287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42DBB2FB-2109-41DD-914D-DC4C4AB493CE}" type="datetime1">
              <a:rPr lang="en-US" smtClean="0"/>
              <a:t>2/12/2024</a:t>
            </a:fld>
            <a:endParaRPr lang="en-US" dirty="0"/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74644" y="6492875"/>
            <a:ext cx="4193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000000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720648" y="1124712"/>
            <a:ext cx="10844784" cy="5404104"/>
          </a:xfrm>
        </p:spPr>
        <p:txBody>
          <a:bodyPr/>
          <a:lstStyle>
            <a:lvl1pPr>
              <a:buClr>
                <a:schemeClr val="accent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1734800" y="408404"/>
            <a:ext cx="457199" cy="3683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95760" y="475488"/>
            <a:ext cx="259675" cy="25161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2125325" y="0"/>
            <a:ext cx="66679" cy="6857999"/>
            <a:chOff x="12125325" y="0"/>
            <a:chExt cx="66679" cy="6857999"/>
          </a:xfrm>
        </p:grpSpPr>
        <p:pic>
          <p:nvPicPr>
            <p:cNvPr id="13" name="Picture 12"/>
            <p:cNvPicPr>
              <a:picLocks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3"/>
            <a:stretch/>
          </p:blipFill>
          <p:spPr>
            <a:xfrm rot="16200000">
              <a:off x="8773049" y="3439044"/>
              <a:ext cx="6771231" cy="66679"/>
            </a:xfrm>
            <a:prstGeom prst="rect">
              <a:avLst/>
            </a:prstGeom>
          </p:spPr>
        </p:pic>
        <p:sp>
          <p:nvSpPr>
            <p:cNvPr id="2" name="Rectangle 1"/>
            <p:cNvSpPr/>
            <p:nvPr/>
          </p:nvSpPr>
          <p:spPr>
            <a:xfrm>
              <a:off x="12125325" y="0"/>
              <a:ext cx="66675" cy="2825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720648" y="327591"/>
            <a:ext cx="10058400" cy="5702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defRPr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2"/>
          </p:nvPr>
        </p:nvSpPr>
        <p:spPr>
          <a:xfrm>
            <a:off x="64951" y="649287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5A92A113-8E0F-41DE-82E3-1FE542D5A657}" type="datetime1">
              <a:rPr lang="en-US" smtClean="0"/>
              <a:t>2/12/2024</a:t>
            </a:fld>
            <a:endParaRPr lang="en-US" dirty="0"/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05928" y="6492875"/>
            <a:ext cx="4193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000000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1731752" y="408862"/>
            <a:ext cx="457200" cy="3683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95760" y="475488"/>
            <a:ext cx="259675" cy="25161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12125325" y="0"/>
            <a:ext cx="66679" cy="6857999"/>
            <a:chOff x="12125325" y="0"/>
            <a:chExt cx="66679" cy="6857999"/>
          </a:xfrm>
        </p:grpSpPr>
        <p:pic>
          <p:nvPicPr>
            <p:cNvPr id="14" name="Picture 13"/>
            <p:cNvPicPr>
              <a:picLocks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3"/>
            <a:stretch/>
          </p:blipFill>
          <p:spPr>
            <a:xfrm rot="16200000">
              <a:off x="8773049" y="3439044"/>
              <a:ext cx="6771231" cy="66679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12125325" y="0"/>
              <a:ext cx="66675" cy="2825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/>
          <p:cNvSpPr/>
          <p:nvPr/>
        </p:nvSpPr>
        <p:spPr>
          <a:xfrm rot="5400000">
            <a:off x="196407" y="352887"/>
            <a:ext cx="772430" cy="666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ustom Layout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Date Placeholder 3"/>
          <p:cNvSpPr>
            <a:spLocks noGrp="1"/>
          </p:cNvSpPr>
          <p:nvPr>
            <p:ph type="dt" sz="half" idx="2"/>
          </p:nvPr>
        </p:nvSpPr>
        <p:spPr>
          <a:xfrm>
            <a:off x="64951" y="649287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684C8B15-CFF2-45DF-B351-EB510B8E87DC}" type="datetime1">
              <a:rPr lang="en-US" smtClean="0"/>
              <a:t>2/12/2024</a:t>
            </a:fld>
            <a:endParaRPr lang="en-US" dirty="0"/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92711" y="6492875"/>
            <a:ext cx="4193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000000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 rot="5400000">
            <a:off x="196407" y="352887"/>
            <a:ext cx="772430" cy="666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1731752" y="408862"/>
            <a:ext cx="457200" cy="3683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95760" y="475488"/>
            <a:ext cx="259675" cy="251610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12125325" y="0"/>
            <a:ext cx="66679" cy="6857999"/>
            <a:chOff x="12125325" y="0"/>
            <a:chExt cx="66679" cy="6857999"/>
          </a:xfrm>
        </p:grpSpPr>
        <p:pic>
          <p:nvPicPr>
            <p:cNvPr id="16" name="Picture 15"/>
            <p:cNvPicPr>
              <a:picLocks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3"/>
            <a:stretch/>
          </p:blipFill>
          <p:spPr>
            <a:xfrm rot="16200000">
              <a:off x="8773049" y="3439044"/>
              <a:ext cx="6771231" cy="66679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12125325" y="0"/>
              <a:ext cx="66675" cy="2825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Double Contn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6156E-26E6-4B65-B4C9-7AFFD095CB94}" type="datetime1">
              <a:rPr lang="en-US" smtClean="0"/>
              <a:t>2/12/2024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10B752-61A6-4CE1-9DF7-AF79F8E272F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720725" y="1125414"/>
            <a:ext cx="4934487" cy="488803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4"/>
          </p:nvPr>
        </p:nvSpPr>
        <p:spPr>
          <a:xfrm>
            <a:off x="5887330" y="1125414"/>
            <a:ext cx="4891718" cy="488803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892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E8CDC9-E580-4720-9D8F-DB88AAB680EE}" type="datetime1">
              <a:rPr lang="en-US" smtClean="0"/>
              <a:t>2/12/2024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E55A7B-7854-E145-92D9-B491DF4BAE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090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 rot="5400000">
            <a:off x="198236" y="356877"/>
            <a:ext cx="777767" cy="640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20647" y="243327"/>
            <a:ext cx="10844935" cy="69795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0647" y="1126538"/>
            <a:ext cx="10844935" cy="5406692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951" y="6675120"/>
            <a:ext cx="2472271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FFFFFF"/>
                </a:solidFill>
              </a:defRPr>
            </a:lvl1pPr>
          </a:lstStyle>
          <a:p>
            <a:fld id="{617C9470-60FD-4EBC-9644-34E5D38CCBD2}" type="datetime1">
              <a:rPr lang="en-US" smtClean="0"/>
              <a:t>2/12/2024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37804" y="6675120"/>
            <a:ext cx="419397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1735850" y="413214"/>
            <a:ext cx="456149" cy="368300"/>
          </a:xfrm>
          <a:prstGeom prst="rect">
            <a:avLst/>
          </a:prstGeom>
          <a:solidFill>
            <a:schemeClr val="accent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97526" y="472265"/>
            <a:ext cx="259675" cy="251610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12125325" y="0"/>
            <a:ext cx="66679" cy="6857999"/>
            <a:chOff x="12125325" y="0"/>
            <a:chExt cx="66679" cy="6857999"/>
          </a:xfrm>
        </p:grpSpPr>
        <p:pic>
          <p:nvPicPr>
            <p:cNvPr id="16" name="Picture 15"/>
            <p:cNvPicPr>
              <a:picLocks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3"/>
            <a:stretch/>
          </p:blipFill>
          <p:spPr>
            <a:xfrm rot="16200000">
              <a:off x="8773049" y="3439044"/>
              <a:ext cx="6771231" cy="66679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/>
          </p:nvSpPr>
          <p:spPr>
            <a:xfrm>
              <a:off x="12125325" y="0"/>
              <a:ext cx="66675" cy="2825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5" r:id="rId2"/>
    <p:sldLayoutId id="2147483655" r:id="rId3"/>
    <p:sldLayoutId id="2147483662" r:id="rId4"/>
    <p:sldLayoutId id="2147483663" r:id="rId5"/>
    <p:sldLayoutId id="2147483666" r:id="rId6"/>
    <p:sldLayoutId id="2147483667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354" rtl="0" eaLnBrk="1" latinLnBrk="0" hangingPunct="1">
        <a:lnSpc>
          <a:spcPct val="85000"/>
        </a:lnSpc>
        <a:spcBef>
          <a:spcPct val="0"/>
        </a:spcBef>
        <a:buNone/>
        <a:defRPr sz="2400" b="0" i="0" kern="1200" spc="100" baseline="0">
          <a:solidFill>
            <a:schemeClr val="bg1"/>
          </a:solidFill>
          <a:latin typeface="Gill Sans MT" charset="0"/>
          <a:ea typeface="Gill Sans MT" charset="0"/>
          <a:cs typeface="Gill Sans MT" charset="0"/>
        </a:defRPr>
      </a:lvl1pPr>
    </p:titleStyle>
    <p:bodyStyle>
      <a:lvl1pPr marL="0" indent="137160" algn="l" defTabSz="914354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rgbClr val="00B0F0"/>
        </a:buClr>
        <a:buSzPct val="100000"/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Garamond" charset="0"/>
          <a:ea typeface="Garamond" charset="0"/>
          <a:cs typeface="Garamond" charset="0"/>
        </a:defRPr>
      </a:lvl1pPr>
      <a:lvl2pPr marL="384029" indent="-182870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rgbClr val="00B0F0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Garamond" charset="0"/>
          <a:ea typeface="Garamond" charset="0"/>
          <a:cs typeface="Garamond" charset="0"/>
        </a:defRPr>
      </a:lvl2pPr>
      <a:lvl3pPr marL="566900" indent="-182870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rgbClr val="00B0F0"/>
        </a:buClr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Garamond" charset="0"/>
          <a:ea typeface="Garamond" charset="0"/>
          <a:cs typeface="Garamond" charset="0"/>
        </a:defRPr>
      </a:lvl3pPr>
      <a:lvl4pPr marL="749771" indent="-182870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rgbClr val="00B0F0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ramond" charset="0"/>
          <a:ea typeface="Garamond" charset="0"/>
          <a:cs typeface="Garamond" charset="0"/>
        </a:defRPr>
      </a:lvl4pPr>
      <a:lvl5pPr marL="932642" indent="-182870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rgbClr val="00B0F0"/>
        </a:buClr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Garamond" charset="0"/>
          <a:ea typeface="Garamond" charset="0"/>
          <a:cs typeface="Garamond" charset="0"/>
        </a:defRPr>
      </a:lvl5pPr>
      <a:lvl6pPr marL="1099946" indent="-228589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936" indent="-228589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925" indent="-228589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916" indent="-228589" algn="l" defTabSz="914354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microsoft.com/office/2007/relationships/media" Target="../media/media2.mp4"/><Relationship Id="rId7" Type="http://schemas.openxmlformats.org/officeDocument/2006/relationships/image" Target="../media/image2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6.JPG"/><Relationship Id="rId5" Type="http://schemas.openxmlformats.org/officeDocument/2006/relationships/slideLayout" Target="../slideLayouts/slideLayout3.xml"/><Relationship Id="rId4" Type="http://schemas.openxmlformats.org/officeDocument/2006/relationships/video" Target="../media/media2.mp4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gif"/><Relationship Id="rId5" Type="http://schemas.openxmlformats.org/officeDocument/2006/relationships/image" Target="../media/image32.gif"/><Relationship Id="rId4" Type="http://schemas.openxmlformats.org/officeDocument/2006/relationships/image" Target="../media/image31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gif"/><Relationship Id="rId5" Type="http://schemas.openxmlformats.org/officeDocument/2006/relationships/image" Target="../media/image37.gif"/><Relationship Id="rId4" Type="http://schemas.openxmlformats.org/officeDocument/2006/relationships/image" Target="../media/image36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gif"/><Relationship Id="rId5" Type="http://schemas.openxmlformats.org/officeDocument/2006/relationships/image" Target="../media/image41.gif"/><Relationship Id="rId4" Type="http://schemas.openxmlformats.org/officeDocument/2006/relationships/image" Target="../media/image40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gif"/><Relationship Id="rId3" Type="http://schemas.openxmlformats.org/officeDocument/2006/relationships/image" Target="../media/image47.gif"/><Relationship Id="rId7" Type="http://schemas.openxmlformats.org/officeDocument/2006/relationships/image" Target="../media/image51.gif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.gif"/><Relationship Id="rId5" Type="http://schemas.openxmlformats.org/officeDocument/2006/relationships/image" Target="../media/image49.gif"/><Relationship Id="rId4" Type="http://schemas.openxmlformats.org/officeDocument/2006/relationships/image" Target="../media/image48.gif"/><Relationship Id="rId9" Type="http://schemas.openxmlformats.org/officeDocument/2006/relationships/image" Target="../media/image53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bmolden@sandia.gov" TargetMode="External"/><Relationship Id="rId2" Type="http://schemas.openxmlformats.org/officeDocument/2006/relationships/hyperlink" Target="mailto:drroett@sandia.gov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jpeg"/><Relationship Id="rId4" Type="http://schemas.openxmlformats.org/officeDocument/2006/relationships/hyperlink" Target="mailto:andreas.linderholt@lnu.se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100D8-2AF2-4D84-92D6-7CE811CB56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n-US" sz="2400" dirty="0"/>
              <a:t>Combining steel and aluminum components of the Benchmark Structure for the Technical Division on Dynamic Substructuring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E7AABB-B977-4CBF-990F-DD8DCA2D16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601" y="4591653"/>
            <a:ext cx="6261331" cy="1267609"/>
          </a:xfrm>
        </p:spPr>
        <p:txBody>
          <a:bodyPr>
            <a:normAutofit/>
          </a:bodyPr>
          <a:lstStyle/>
          <a:p>
            <a:r>
              <a:rPr lang="en-US" dirty="0"/>
              <a:t>Andreas Linderholt</a:t>
            </a:r>
          </a:p>
          <a:p>
            <a:r>
              <a:rPr lang="en-US" dirty="0"/>
              <a:t>Daniel Roettgen</a:t>
            </a:r>
          </a:p>
          <a:p>
            <a:r>
              <a:rPr lang="en-US" dirty="0"/>
              <a:t>Benjamin Moldenhauer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68EDB42-E24C-4625-944E-EBC8D9EFB4D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99706" y="3429000"/>
            <a:ext cx="17145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755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178"/>
    </mc:Choice>
    <mc:Fallback xmlns="">
      <p:transition advTm="3178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>
            <a:extLst>
              <a:ext uri="{FF2B5EF4-FFF2-40B4-BE49-F238E27FC236}">
                <a16:creationId xmlns:a16="http://schemas.microsoft.com/office/drawing/2014/main" id="{C5D20DEA-15A6-4C60-9A20-84805A367A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9296" y="3764932"/>
            <a:ext cx="2770321" cy="197614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597955D4-B1B7-484C-97B2-F7000F9B39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9536" y="4318635"/>
            <a:ext cx="3103939" cy="197614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8213DD2-505F-4438-92A8-C7D418A0846B}"/>
              </a:ext>
            </a:extLst>
          </p:cNvPr>
          <p:cNvSpPr/>
          <p:nvPr/>
        </p:nvSpPr>
        <p:spPr>
          <a:xfrm>
            <a:off x="544380" y="3059819"/>
            <a:ext cx="3289728" cy="717873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30DC50B-4994-4575-839E-6111C94EEDC0}"/>
              </a:ext>
            </a:extLst>
          </p:cNvPr>
          <p:cNvSpPr/>
          <p:nvPr/>
        </p:nvSpPr>
        <p:spPr>
          <a:xfrm>
            <a:off x="1624158" y="3059821"/>
            <a:ext cx="1002586" cy="717872"/>
          </a:xfrm>
          <a:prstGeom prst="rect">
            <a:avLst/>
          </a:prstGeom>
          <a:solidFill>
            <a:schemeClr val="accent5">
              <a:alpha val="5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7E48E0-C619-480F-8F24-D983B7503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Substructuring Diagram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9E9C189-B37A-42CB-8BDF-D9CE72A027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6579" y="6528575"/>
            <a:ext cx="41939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E1D076-FD1B-4DE3-8009-8C706F69A5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7313" y="902875"/>
            <a:ext cx="11329266" cy="1371695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The goal of this example is to take a frame, plate, and thin-wing assembly, and use experimental substructuring to remove the thin-wing and plate, then replace it with the swept wing</a:t>
            </a:r>
          </a:p>
          <a:p>
            <a:pPr lvl="1"/>
            <a:r>
              <a:rPr lang="en-US" dirty="0"/>
              <a:t>We wanted to perform this prediction blind without measuring truth and develop tools and habits for successful blind substructuring.</a:t>
            </a:r>
          </a:p>
          <a:p>
            <a:pPr marL="201159" lvl="1" indent="0">
              <a:buNone/>
            </a:pPr>
            <a:endParaRPr lang="en-US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B736EE4-327F-4071-81FB-62FDCA8BE83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0073" y="2453601"/>
            <a:ext cx="1070755" cy="2534753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64027176-99CE-4DE2-A443-87AC19BB1D65}"/>
              </a:ext>
            </a:extLst>
          </p:cNvPr>
          <p:cNvSpPr/>
          <p:nvPr/>
        </p:nvSpPr>
        <p:spPr>
          <a:xfrm>
            <a:off x="4328736" y="3070063"/>
            <a:ext cx="3289728" cy="717873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560A412-9F3C-400A-BCB3-9A1C093AE097}"/>
              </a:ext>
            </a:extLst>
          </p:cNvPr>
          <p:cNvSpPr/>
          <p:nvPr/>
        </p:nvSpPr>
        <p:spPr>
          <a:xfrm>
            <a:off x="5472307" y="3070063"/>
            <a:ext cx="1002586" cy="717872"/>
          </a:xfrm>
          <a:prstGeom prst="rect">
            <a:avLst/>
          </a:prstGeom>
          <a:solidFill>
            <a:schemeClr val="accent5">
              <a:alpha val="5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5B744EB2-EAEB-477E-AB65-82925A7F201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89078" y="3113839"/>
            <a:ext cx="1121894" cy="2655812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B0F7996E-EA80-4C82-AD70-E487D5CD0471}"/>
              </a:ext>
            </a:extLst>
          </p:cNvPr>
          <p:cNvSpPr txBox="1"/>
          <p:nvPr/>
        </p:nvSpPr>
        <p:spPr>
          <a:xfrm>
            <a:off x="3886268" y="3136611"/>
            <a:ext cx="3903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/>
              <a:t>-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38DFCFA-7D6A-4C8A-B212-19E9D772C06F}"/>
              </a:ext>
            </a:extLst>
          </p:cNvPr>
          <p:cNvSpPr txBox="1"/>
          <p:nvPr/>
        </p:nvSpPr>
        <p:spPr>
          <a:xfrm>
            <a:off x="8113464" y="4149357"/>
            <a:ext cx="3903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/>
              <a:t>=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F739804-C666-40A9-A571-E24432DFF9AC}"/>
              </a:ext>
            </a:extLst>
          </p:cNvPr>
          <p:cNvSpPr txBox="1"/>
          <p:nvPr/>
        </p:nvSpPr>
        <p:spPr>
          <a:xfrm>
            <a:off x="3886268" y="4721930"/>
            <a:ext cx="3903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/>
              <a:t>+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33863BC-2500-40B0-8631-5D48E4366968}"/>
              </a:ext>
            </a:extLst>
          </p:cNvPr>
          <p:cNvSpPr txBox="1"/>
          <p:nvPr/>
        </p:nvSpPr>
        <p:spPr>
          <a:xfrm>
            <a:off x="5600339" y="4537264"/>
            <a:ext cx="7036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FEM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52ED3B0-0201-44EC-9A40-F6F72DA11506}"/>
              </a:ext>
            </a:extLst>
          </p:cNvPr>
          <p:cNvSpPr txBox="1"/>
          <p:nvPr/>
        </p:nvSpPr>
        <p:spPr>
          <a:xfrm>
            <a:off x="5575934" y="3233938"/>
            <a:ext cx="7524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EXP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D4AC70A-C7DD-4878-BCAD-37B22CBEF697}"/>
              </a:ext>
            </a:extLst>
          </p:cNvPr>
          <p:cNvSpPr txBox="1"/>
          <p:nvPr/>
        </p:nvSpPr>
        <p:spPr>
          <a:xfrm>
            <a:off x="1516802" y="3221518"/>
            <a:ext cx="12172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EXP</a:t>
            </a:r>
          </a:p>
        </p:txBody>
      </p:sp>
    </p:spTree>
    <p:extLst>
      <p:ext uri="{BB962C8B-B14F-4D97-AF65-F5344CB8AC3E}">
        <p14:creationId xmlns:p14="http://schemas.microsoft.com/office/powerpoint/2010/main" val="183191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3478">
        <p:fade/>
      </p:transition>
    </mc:Choice>
    <mc:Fallback xmlns="">
      <p:transition spd="med" advTm="53478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9E9C189-B37A-42CB-8BDF-D9CE72A027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E1D076-FD1B-4DE3-8009-8C706F69A5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6158" y="902875"/>
            <a:ext cx="5218986" cy="3286220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Swept wing component testing was completed at </a:t>
            </a:r>
            <a:r>
              <a:rPr lang="en-US" dirty="0" err="1"/>
              <a:t>Linnæus</a:t>
            </a:r>
            <a:r>
              <a:rPr lang="en-US" dirty="0"/>
              <a:t> university in order to update a finite element model which would be sent to partners at Sandia</a:t>
            </a:r>
          </a:p>
          <a:p>
            <a:pPr lvl="1"/>
            <a:r>
              <a:rPr lang="en-US" b="1" dirty="0"/>
              <a:t>10 swept wings are available for Dynamic Substructuring Participants with ongoing measurements to understand their variability!</a:t>
            </a:r>
          </a:p>
          <a:p>
            <a:pPr lvl="1"/>
            <a:r>
              <a:rPr lang="en-US" dirty="0"/>
              <a:t>A finite element model was updated to best match Swept Wing test data and provided to SNL to make initial substructuring predictions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9209790-1811-45A8-807D-85DBCA60A248}"/>
              </a:ext>
            </a:extLst>
          </p:cNvPr>
          <p:cNvSpPr txBox="1">
            <a:spLocks/>
          </p:cNvSpPr>
          <p:nvPr/>
        </p:nvSpPr>
        <p:spPr>
          <a:xfrm>
            <a:off x="829860" y="207931"/>
            <a:ext cx="10844784" cy="69494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354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2400" b="0" i="0" kern="1200" spc="100" baseline="0">
                <a:solidFill>
                  <a:schemeClr val="bg2">
                    <a:lumMod val="25000"/>
                  </a:schemeClr>
                </a:solidFill>
                <a:latin typeface="Gill Sans MT" charset="0"/>
                <a:ea typeface="Gill Sans MT" charset="0"/>
                <a:cs typeface="Gill Sans MT" charset="0"/>
              </a:defRPr>
            </a:lvl1pPr>
          </a:lstStyle>
          <a:p>
            <a:r>
              <a:rPr lang="en-US" dirty="0"/>
              <a:t>Swept Wing Experiments &amp; Model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54ABAB9-AB9E-444D-9B4D-B9E17810E3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3629676"/>
              </p:ext>
            </p:extLst>
          </p:nvPr>
        </p:nvGraphicFramePr>
        <p:xfrm>
          <a:off x="5800637" y="3225667"/>
          <a:ext cx="5874007" cy="30584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7642">
                  <a:extLst>
                    <a:ext uri="{9D8B030D-6E8A-4147-A177-3AD203B41FA5}">
                      <a16:colId xmlns:a16="http://schemas.microsoft.com/office/drawing/2014/main" val="3388020384"/>
                    </a:ext>
                  </a:extLst>
                </a:gridCol>
                <a:gridCol w="909273">
                  <a:extLst>
                    <a:ext uri="{9D8B030D-6E8A-4147-A177-3AD203B41FA5}">
                      <a16:colId xmlns:a16="http://schemas.microsoft.com/office/drawing/2014/main" val="2836181782"/>
                    </a:ext>
                  </a:extLst>
                </a:gridCol>
                <a:gridCol w="909273">
                  <a:extLst>
                    <a:ext uri="{9D8B030D-6E8A-4147-A177-3AD203B41FA5}">
                      <a16:colId xmlns:a16="http://schemas.microsoft.com/office/drawing/2014/main" val="1523580189"/>
                    </a:ext>
                  </a:extLst>
                </a:gridCol>
                <a:gridCol w="909273">
                  <a:extLst>
                    <a:ext uri="{9D8B030D-6E8A-4147-A177-3AD203B41FA5}">
                      <a16:colId xmlns:a16="http://schemas.microsoft.com/office/drawing/2014/main" val="2826288039"/>
                    </a:ext>
                  </a:extLst>
                </a:gridCol>
                <a:gridCol w="909273">
                  <a:extLst>
                    <a:ext uri="{9D8B030D-6E8A-4147-A177-3AD203B41FA5}">
                      <a16:colId xmlns:a16="http://schemas.microsoft.com/office/drawing/2014/main" val="3530099541"/>
                    </a:ext>
                  </a:extLst>
                </a:gridCol>
                <a:gridCol w="909273">
                  <a:extLst>
                    <a:ext uri="{9D8B030D-6E8A-4147-A177-3AD203B41FA5}">
                      <a16:colId xmlns:a16="http://schemas.microsoft.com/office/drawing/2014/main" val="3980957371"/>
                    </a:ext>
                  </a:extLst>
                </a:gridCol>
              </a:tblGrid>
              <a:tr h="278042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Sweptwing No.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Mass [g]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 [mm]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f1 [Hz]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f2 [Hz]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1375"/>
                        </a:spcAft>
                      </a:pPr>
                      <a:r>
                        <a:rPr lang="en-US" sz="1100" dirty="0">
                          <a:effectLst/>
                        </a:rPr>
                        <a:t>f3 [Hz]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3302608"/>
                  </a:ext>
                </a:extLst>
              </a:tr>
              <a:tr h="278042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 (@ Sandia)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1169.1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3.0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69.3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105.7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1375"/>
                        </a:spcAft>
                      </a:pPr>
                      <a:r>
                        <a:rPr lang="en-US" sz="1100" dirty="0">
                          <a:effectLst/>
                        </a:rPr>
                        <a:t>182.6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11632886"/>
                  </a:ext>
                </a:extLst>
              </a:tr>
              <a:tr h="278042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1164.0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3.0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69.1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105.2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1375"/>
                        </a:spcAft>
                      </a:pPr>
                      <a:r>
                        <a:rPr lang="en-US" sz="1100" dirty="0">
                          <a:effectLst/>
                        </a:rPr>
                        <a:t>181.9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16466145"/>
                  </a:ext>
                </a:extLst>
              </a:tr>
              <a:tr h="278042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1165.0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3.0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69.1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105.4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1375"/>
                        </a:spcAft>
                      </a:pPr>
                      <a:r>
                        <a:rPr lang="en-US" sz="1100">
                          <a:effectLst/>
                        </a:rPr>
                        <a:t>181.9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64965265"/>
                  </a:ext>
                </a:extLst>
              </a:tr>
              <a:tr h="278042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1169.1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3.1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69.2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105.6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1375"/>
                        </a:spcAft>
                      </a:pPr>
                      <a:r>
                        <a:rPr lang="en-US" sz="1100">
                          <a:effectLst/>
                        </a:rPr>
                        <a:t>182.6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51062614"/>
                  </a:ext>
                </a:extLst>
              </a:tr>
              <a:tr h="278042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5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1164.2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3.0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69.1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105.3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1375"/>
                        </a:spcAft>
                      </a:pPr>
                      <a:r>
                        <a:rPr lang="en-US" sz="1100">
                          <a:effectLst/>
                        </a:rPr>
                        <a:t>181.9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82855011"/>
                  </a:ext>
                </a:extLst>
              </a:tr>
              <a:tr h="278042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6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1164.4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3.0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NA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NA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1375"/>
                        </a:spcAft>
                      </a:pPr>
                      <a:r>
                        <a:rPr lang="en-US" sz="1100">
                          <a:effectLst/>
                        </a:rPr>
                        <a:t>NA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28726401"/>
                  </a:ext>
                </a:extLst>
              </a:tr>
              <a:tr h="278042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7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1169.9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3.0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NA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NA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1375"/>
                        </a:spcAft>
                      </a:pPr>
                      <a:r>
                        <a:rPr lang="en-US" sz="1100">
                          <a:effectLst/>
                        </a:rPr>
                        <a:t>NA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00173482"/>
                  </a:ext>
                </a:extLst>
              </a:tr>
              <a:tr h="278042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8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1166.3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3.0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NA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NA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1375"/>
                        </a:spcAft>
                      </a:pPr>
                      <a:r>
                        <a:rPr lang="en-US" sz="1100">
                          <a:effectLst/>
                        </a:rPr>
                        <a:t>NA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70915727"/>
                  </a:ext>
                </a:extLst>
              </a:tr>
              <a:tr h="278042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9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1169.6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3.0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NA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NA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1375"/>
                        </a:spcAft>
                      </a:pPr>
                      <a:r>
                        <a:rPr lang="en-US" sz="1100">
                          <a:effectLst/>
                        </a:rPr>
                        <a:t>NA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56000718"/>
                  </a:ext>
                </a:extLst>
              </a:tr>
              <a:tr h="278042"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10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1169.4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3.1</a:t>
                      </a:r>
                      <a:endParaRPr lang="en-US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NA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NA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75"/>
                        </a:lnSpc>
                        <a:spcBef>
                          <a:spcPts val="0"/>
                        </a:spcBef>
                        <a:spcAft>
                          <a:spcPts val="1375"/>
                        </a:spcAft>
                      </a:pPr>
                      <a:r>
                        <a:rPr lang="en-US" sz="1100" dirty="0">
                          <a:effectLst/>
                        </a:rPr>
                        <a:t>NA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02279247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F620FBE1-B9D1-4C6D-B9D6-88545E5328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5703" y="390857"/>
            <a:ext cx="3939096" cy="2626064"/>
          </a:xfrm>
          <a:prstGeom prst="rect">
            <a:avLst/>
          </a:prstGeom>
        </p:spPr>
      </p:pic>
      <p:pic>
        <p:nvPicPr>
          <p:cNvPr id="11" name="elastic_mode_2_106Hz">
            <a:hlinkClick r:id="" action="ppaction://media"/>
            <a:extLst>
              <a:ext uri="{FF2B5EF4-FFF2-40B4-BE49-F238E27FC236}">
                <a16:creationId xmlns:a16="http://schemas.microsoft.com/office/drawing/2014/main" id="{DD8827BC-493E-41B0-8B45-58C960FF800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17834" y="4305670"/>
            <a:ext cx="2427817" cy="1828800"/>
          </a:xfrm>
          <a:prstGeom prst="rect">
            <a:avLst/>
          </a:prstGeom>
        </p:spPr>
      </p:pic>
      <p:pic>
        <p:nvPicPr>
          <p:cNvPr id="12" name="elastic_mode_1_69Hz">
            <a:hlinkClick r:id="" action="ppaction://media"/>
            <a:extLst>
              <a:ext uri="{FF2B5EF4-FFF2-40B4-BE49-F238E27FC236}">
                <a16:creationId xmlns:a16="http://schemas.microsoft.com/office/drawing/2014/main" id="{558A8148-C415-46E3-A8D6-7DBD77F7E7AA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088041" y="4305670"/>
            <a:ext cx="2427817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63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3478">
        <p:fade/>
      </p:transition>
    </mc:Choice>
    <mc:Fallback xmlns="">
      <p:transition spd="med" advTm="5347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9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999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99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E48E0-C619-480F-8F24-D983B7503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648" y="246888"/>
            <a:ext cx="6440247" cy="694944"/>
          </a:xfrm>
        </p:spPr>
        <p:txBody>
          <a:bodyPr/>
          <a:lstStyle/>
          <a:p>
            <a:r>
              <a:rPr lang="en-US" dirty="0"/>
              <a:t>Frame, Plate, and Thin-Wing Experiments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9E9C189-B37A-42CB-8BDF-D9CE72A027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E1D076-FD1B-4DE3-8009-8C706F69A5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7313" y="941832"/>
            <a:ext cx="6813582" cy="3150395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Aluminum frame, plate, and thin-wing component assemblies were tested at Sandia.</a:t>
            </a:r>
          </a:p>
          <a:p>
            <a:pPr lvl="1"/>
            <a:r>
              <a:rPr lang="en-US" dirty="0"/>
              <a:t>Linear free responses were measured with accelerometers and curve fit with ATA </a:t>
            </a:r>
            <a:r>
              <a:rPr lang="en-US" dirty="0" err="1"/>
              <a:t>Opoly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Significant modes out to 1600 Hz were measured and fit to provide a rich modal basis for substructuring.</a:t>
            </a:r>
          </a:p>
          <a:p>
            <a:pPr lvl="1"/>
            <a:r>
              <a:rPr lang="en-US" dirty="0"/>
              <a:t>Data also used in companion project exploring incorporating nonlinear behavior into substructuring predictions that that will be presented later.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5D3D50B-C789-4367-9773-384FD9F82D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9416" y="1038987"/>
            <a:ext cx="4200525" cy="31503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711A561-4513-4472-B7DE-FE5043A2D58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3061" b="11429"/>
          <a:stretch/>
        </p:blipFill>
        <p:spPr>
          <a:xfrm>
            <a:off x="7419416" y="4572000"/>
            <a:ext cx="4200525" cy="15544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1988FC6-629D-4A63-BEB1-0EF375E8FA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313" y="4237101"/>
            <a:ext cx="2438400" cy="18288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8A5C033-8E19-49F7-ADC3-4481AC145C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8085" y="4237101"/>
            <a:ext cx="2438400" cy="18288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081FB8C-BA04-4257-B7FC-775A4F59ED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2495" y="4237101"/>
            <a:ext cx="24384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625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1078">
        <p:fade/>
      </p:transition>
    </mc:Choice>
    <mc:Fallback xmlns="">
      <p:transition spd="med" advTm="151078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E48E0-C619-480F-8F24-D983B7503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Substructuring Theory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9E9C189-B37A-42CB-8BDF-D9CE72A027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13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D2E1D076-FD1B-4DE3-8009-8C706F69A5AA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>
              <a:xfrm>
                <a:off x="347313" y="939185"/>
                <a:ext cx="10886680" cy="5708237"/>
              </a:xfrm>
            </p:spPr>
            <p:txBody>
              <a:bodyPr>
                <a:normAutofit/>
              </a:bodyPr>
              <a:lstStyle/>
              <a:p>
                <a:pPr lvl="1"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dirty="0"/>
                  <a:t>To perform CMS substructuring, acquire modal information for each substructure and form EOM.</a:t>
                </a:r>
                <a:endParaRPr lang="en-US" baseline="30000" dirty="0"/>
              </a:p>
              <a:p>
                <a:pPr marL="201159" lvl="1" indent="0">
                  <a:spcBef>
                    <a:spcPts val="600"/>
                  </a:spcBef>
                  <a:spcAft>
                    <a:spcPts val="12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en-US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en-US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̈"/>
                                        <m:ctrlP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𝑞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̈"/>
                                        <m:ctrlP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𝑞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̈"/>
                                        <m:ctrlP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𝑞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US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+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sPre>
                                          <m:sPrePr>
                                            <m:ctrlPr>
                                              <a:rPr lang="en-US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PrePr>
                                          <m:sub>
                                            <m:r>
                                              <a:rPr lang="en-US" b="0" i="1" smtClean="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  <a:cs typeface="Times New Roman" panose="02020603050405020304" pitchFamily="18" charset="0"/>
                                              </a:rPr>
                                              <m:t> </m:t>
                                            </m:r>
                                          </m:sub>
                                          <m:sup>
                                            <m:r>
                                              <a:rPr lang="en-US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  <m:t>⋱</m:t>
                                            </m:r>
                                          </m:sup>
                                          <m:e>
                                            <m:sSubSup>
                                              <m:sSubSupPr>
                                                <m:ctrlPr>
                                                  <a:rPr lang="en-US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sSubSupPr>
                                              <m:e>
                                                <m:r>
                                                  <a:rPr lang="en-US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Calibri" panose="020F0502020204030204" pitchFamily="34" charset="0"/>
                                                    <a:cs typeface="Times New Roman" panose="02020603050405020304" pitchFamily="18" charset="0"/>
                                                  </a:rPr>
                                                  <m:t>𝜔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Calibri" panose="020F0502020204030204" pitchFamily="34" charset="0"/>
                                                    <a:cs typeface="Times New Roman" panose="02020603050405020304" pitchFamily="18" charset="0"/>
                                                  </a:rPr>
                                                  <m:t>1</m:t>
                                                </m:r>
                                              </m:sub>
                                              <m:sup>
                                                <m:r>
                                                  <a:rPr lang="en-US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Calibri" panose="020F0502020204030204" pitchFamily="34" charset="0"/>
                                                    <a:cs typeface="Times New Roman" panose="02020603050405020304" pitchFamily="18" charset="0"/>
                                                  </a:rPr>
                                                  <m:t>2</m:t>
                                                </m:r>
                                              </m:sup>
                                            </m:sSubSup>
                                          </m:e>
                                        </m:sPre>
                                      </m:e>
                                      <m:sub>
                                        <m:r>
                                          <a:rPr lang="en-US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⋱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e>
                                <m:r>
                                  <a:rPr lang="en-US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sPre>
                                          <m:sPrePr>
                                            <m:ctrlPr>
                                              <a:rPr lang="en-US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PrePr>
                                          <m:sub>
                                            <m:r>
                                              <a:rPr lang="en-US" b="0" i="1" smtClean="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  <a:cs typeface="Times New Roman" panose="02020603050405020304" pitchFamily="18" charset="0"/>
                                              </a:rPr>
                                              <m:t> </m:t>
                                            </m:r>
                                          </m:sub>
                                          <m:sup>
                                            <m:r>
                                              <a:rPr lang="en-US" b="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  <m:t>⋱</m:t>
                                            </m:r>
                                          </m:sup>
                                          <m:e>
                                            <m:sSubSup>
                                              <m:sSubSupPr>
                                                <m:ctrlPr>
                                                  <a:rPr lang="en-US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sSubSupPr>
                                              <m:e>
                                                <m:r>
                                                  <a:rPr lang="en-US" b="0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Calibri" panose="020F0502020204030204" pitchFamily="34" charset="0"/>
                                                    <a:cs typeface="Times New Roman" panose="02020603050405020304" pitchFamily="18" charset="0"/>
                                                  </a:rPr>
                                                  <m:t>𝜔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b="0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Calibri" panose="020F0502020204030204" pitchFamily="34" charset="0"/>
                                                    <a:cs typeface="Times New Roman" panose="02020603050405020304" pitchFamily="18" charset="0"/>
                                                  </a:rPr>
                                                  <m:t>2</m:t>
                                                </m:r>
                                              </m:sub>
                                              <m:sup>
                                                <m:r>
                                                  <a:rPr lang="en-US" b="0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Calibri" panose="020F0502020204030204" pitchFamily="34" charset="0"/>
                                                    <a:cs typeface="Times New Roman" panose="02020603050405020304" pitchFamily="18" charset="0"/>
                                                  </a:rPr>
                                                  <m:t>2</m:t>
                                                </m:r>
                                              </m:sup>
                                            </m:sSubSup>
                                          </m:e>
                                        </m:sPre>
                                      </m:e>
                                      <m:sub>
                                        <m:r>
                                          <a:rPr lang="en-US" b="0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⋱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e>
                                <m:r>
                                  <a:rPr lang="en-US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d>
                                  <m:dPr>
                                    <m:begChr m:val=""/>
                                    <m:endChr m:val="]"/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  <m:r>
                                      <a:rPr lang="en-US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[</m:t>
                                    </m:r>
                                    <m:sSub>
                                      <m:sSubPr>
                                        <m:ctrlPr>
                                          <a:rPr lang="en-US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sPre>
                                          <m:sPrePr>
                                            <m:ctrlPr>
                                              <a:rPr lang="en-US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sPrePr>
                                          <m:sub>
                                            <m:r>
                                              <a:rPr lang="en-US" b="0" i="1" smtClean="0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  <a:ea typeface="Times New Roman" panose="02020603050405020304" pitchFamily="18" charset="0"/>
                                                <a:cs typeface="Times New Roman" panose="02020603050405020304" pitchFamily="18" charset="0"/>
                                              </a:rPr>
                                              <m:t> </m:t>
                                            </m:r>
                                          </m:sub>
                                          <m:sup>
                                            <m:r>
                                              <a:rPr lang="en-US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  <m:t>⋱</m:t>
                                            </m:r>
                                          </m:sup>
                                          <m:e>
                                            <m:sSubSup>
                                              <m:sSubSupPr>
                                                <m:ctrlPr>
                                                  <a:rPr lang="en-US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sSubSupPr>
                                              <m:e>
                                                <m:r>
                                                  <a:rPr lang="en-US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Calibri" panose="020F0502020204030204" pitchFamily="34" charset="0"/>
                                                    <a:cs typeface="Times New Roman" panose="02020603050405020304" pitchFamily="18" charset="0"/>
                                                  </a:rPr>
                                                  <m:t>𝜔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Times New Roman" panose="02020603050405020304" pitchFamily="18" charset="0"/>
                                                    <a:cs typeface="Times New Roman" panose="02020603050405020304" pitchFamily="18" charset="0"/>
                                                  </a:rPr>
                                                  <m:t>3</m:t>
                                                </m:r>
                                              </m:sub>
                                              <m:sup>
                                                <m:r>
                                                  <a:rPr lang="en-US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  <a:ea typeface="Calibri" panose="020F0502020204030204" pitchFamily="34" charset="0"/>
                                                    <a:cs typeface="Times New Roman" panose="02020603050405020304" pitchFamily="18" charset="0"/>
                                                  </a:rPr>
                                                  <m:t>2</m:t>
                                                </m:r>
                                              </m:sup>
                                            </m:sSubSup>
                                          </m:e>
                                        </m:sPre>
                                      </m:e>
                                      <m:sub>
                                        <m:r>
                                          <a:rPr lang="en-US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⋱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</m:mr>
                          </m:m>
                        </m:e>
                      </m:d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𝑞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𝑞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𝑞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US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sSubSup>
                                  <m:sSubSup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𝜙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  <m:sup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𝑇</m:t>
                                    </m:r>
                                  </m:sup>
                                </m:sSubSup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Sup>
                                  <m:sSubSup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𝜙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  <m:sup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𝑇</m:t>
                                    </m:r>
                                  </m:sup>
                                </m:sSubSup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Sup>
                                  <m:sSubSup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𝜙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sub>
                                  <m:sup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𝑇</m:t>
                                    </m:r>
                                  </m:sup>
                                </m:sSubSup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𝐹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  <a:p>
                <a:pPr lvl="1"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dirty="0"/>
                  <a:t>Constraints are defined connecting both structures to the TS (Thin Wing and Plate) system.</a:t>
                </a:r>
              </a:p>
              <a:p>
                <a:pPr marL="201159" lvl="1" indent="0" algn="ctr">
                  <a:spcBef>
                    <a:spcPts val="600"/>
                  </a:spcBef>
                  <a:spcAft>
                    <a:spcPts val="12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sSubSup>
                                  <m:sSubSup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𝜙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sub>
                                  <m:sup>
                                    <m:r>
                                      <a:rPr lang="en-US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†</m:t>
                                    </m:r>
                                  </m:sup>
                                </m:sSubSup>
                              </m:e>
                              <m:e>
                                <m:r>
                                  <a:rPr lang="en-US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sSubSup>
                                  <m:sSubSup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𝜙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sub>
                                  <m:sup>
                                    <m:r>
                                      <a:rPr lang="en-US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†</m:t>
                                    </m:r>
                                  </m:sup>
                                </m:sSubSup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𝜙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en-US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𝜙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en-US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𝜙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𝜙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𝑞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𝑞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𝑞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US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acc>
                        <m:accPr>
                          <m:chr m:val="̃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𝐵</m:t>
                          </m:r>
                        </m:e>
                      </m:acc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𝑞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𝑞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𝑞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en-US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0</m:t>
                      </m:r>
                    </m:oMath>
                  </m:oMathPara>
                </a14:m>
                <a:endParaRPr 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dirty="0"/>
                  <a:t>The null space function is used to determine the synthetization matrix </a:t>
                </a:r>
                <a:r>
                  <a:rPr lang="en-US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L.</a:t>
                </a:r>
              </a:p>
              <a:p>
                <a:pPr marL="201159" lvl="1" indent="0" algn="ctr">
                  <a:spcBef>
                    <a:spcPts val="600"/>
                  </a:spcBef>
                  <a:spcAft>
                    <a:spcPts val="12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𝐿</m:t>
                      </m:r>
                      <m:r>
                        <a:rPr lang="en-US" b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null</m:t>
                      </m:r>
                      <m:r>
                        <a:rPr lang="en-US" b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(</m:t>
                      </m:r>
                      <m:acc>
                        <m:accPr>
                          <m:chr m:val="̃"/>
                          <m:ctrlPr>
                            <a:rPr lang="en-US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b="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𝐵</m:t>
                          </m:r>
                        </m:e>
                      </m:acc>
                      <m:r>
                        <a:rPr lang="en-US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1">
                  <a:spcBef>
                    <a:spcPts val="600"/>
                  </a:spcBef>
                  <a:spcAft>
                    <a:spcPts val="1200"/>
                  </a:spcAft>
                </a:pPr>
                <a:r>
                  <a:rPr lang="en-US" dirty="0"/>
                  <a:t>L-matrix used to enforce constraints on equation of motion and predict system assembly response.</a:t>
                </a:r>
                <a:endParaRPr lang="en-US" dirty="0">
                  <a:solidFill>
                    <a:srgbClr val="000000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01159" lvl="1" indent="0" algn="ctr">
                  <a:spcBef>
                    <a:spcPts val="600"/>
                  </a:spcBef>
                  <a:spcAft>
                    <a:spcPts val="1200"/>
                  </a:spcAft>
                  <a:buNone/>
                </a:pPr>
                <a:r>
                  <a:rPr lang="en-US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𝐿</m:t>
                        </m:r>
                      </m:e>
                      <m:sup>
                        <m: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p>
                    <m:d>
                      <m:dPr>
                        <m:begChr m:val="["/>
                        <m:endChr m:val="]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US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US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𝐼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𝐿</m:t>
                    </m:r>
                    <m:d>
                      <m:dPr>
                        <m:begChr m:val="{"/>
                        <m:endChr m:val="}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̈"/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𝑞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̈"/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𝑞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̈"/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𝑞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US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sSup>
                      <m:sSupPr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𝐿</m:t>
                        </m:r>
                      </m:e>
                      <m:sup>
                        <m: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p>
                    <m:d>
                      <m:dPr>
                        <m:begChr m:val="["/>
                        <m:endChr m:val="]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sPre>
                                        <m:sPrePr>
                                          <m:ctrlPr>
                                            <a:rPr lang="en-US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PrePr>
                                        <m:sub>
                                          <m:r>
                                            <a:rPr lang="en-US" b="0" i="1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 </m:t>
                                          </m:r>
                                        </m:sub>
                                        <m:sup>
                                          <m:r>
                                            <a:rPr lang="en-US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⋱</m:t>
                                          </m:r>
                                        </m:sup>
                                        <m:e>
                                          <m:sSubSup>
                                            <m:sSubSupPr>
                                              <m:ctrlPr>
                                                <a:rPr lang="en-US" i="1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i="1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libri" panose="020F0502020204030204" pitchFamily="34" charset="0"/>
                                                  <a:cs typeface="Times New Roman" panose="02020603050405020304" pitchFamily="18" charset="0"/>
                                                </a:rPr>
                                                <m:t>𝜔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libri" panose="020F0502020204030204" pitchFamily="34" charset="0"/>
                                                  <a:cs typeface="Times New Roman" panose="02020603050405020304" pitchFamily="18" charset="0"/>
                                                </a:rPr>
                                                <m:t>1</m:t>
                                              </m:r>
                                            </m:sub>
                                            <m:sup>
                                              <m:r>
                                                <a:rPr lang="en-US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libri" panose="020F0502020204030204" pitchFamily="34" charset="0"/>
                                                  <a:cs typeface="Times New Roman" panose="02020603050405020304" pitchFamily="18" charset="0"/>
                                                </a:rPr>
                                                <m:t>2</m:t>
                                              </m:r>
                                            </m:sup>
                                          </m:sSubSup>
                                        </m:e>
                                      </m:sPre>
                                    </m:e>
                                    <m:sub>
                                      <m:r>
                                        <a:rPr lang="en-US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⋱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e>
                              <m:r>
                                <a:rPr lang="en-US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sPre>
                                        <m:sPrePr>
                                          <m:ctrlPr>
                                            <a:rPr lang="en-US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PrePr>
                                        <m:sub>
                                          <m:r>
                                            <a:rPr lang="en-US" b="0" i="1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 </m:t>
                                          </m:r>
                                        </m:sub>
                                        <m:sup>
                                          <m:r>
                                            <a:rPr lang="en-US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⋱</m:t>
                                          </m:r>
                                        </m:sup>
                                        <m:e>
                                          <m:sSubSup>
                                            <m:sSubSupPr>
                                              <m:ctrlPr>
                                                <a:rPr lang="en-US" i="1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b="0" i="1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libri" panose="020F0502020204030204" pitchFamily="34" charset="0"/>
                                                  <a:cs typeface="Times New Roman" panose="02020603050405020304" pitchFamily="18" charset="0"/>
                                                </a:rPr>
                                                <m:t>𝜔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libri" panose="020F0502020204030204" pitchFamily="34" charset="0"/>
                                                  <a:cs typeface="Times New Roman" panose="02020603050405020304" pitchFamily="18" charset="0"/>
                                                </a:rPr>
                                                <m:t>2</m:t>
                                              </m:r>
                                            </m:sub>
                                            <m:sup>
                                              <m:r>
                                                <a:rPr lang="en-US" b="0" i="1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libri" panose="020F0502020204030204" pitchFamily="34" charset="0"/>
                                                  <a:cs typeface="Times New Roman" panose="02020603050405020304" pitchFamily="18" charset="0"/>
                                                </a:rPr>
                                                <m:t>2</m:t>
                                              </m:r>
                                            </m:sup>
                                          </m:sSubSup>
                                        </m:e>
                                      </m:sPre>
                                    </m:e>
                                    <m:sub>
                                      <m:r>
                                        <a:rPr lang="en-US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⋱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e>
                              <m:r>
                                <a:rPr lang="en-US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d>
                                <m:dPr>
                                  <m:begChr m:val=""/>
                                  <m:endChr m:val="]"/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r>
                                    <a:rPr lang="en-US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[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sPre>
                                        <m:sPrePr>
                                          <m:ctrlPr>
                                            <a:rPr lang="en-US" i="1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PrePr>
                                        <m:sub>
                                          <m:r>
                                            <a:rPr lang="en-US" b="0" i="1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 </m:t>
                                          </m:r>
                                        </m:sub>
                                        <m:sup>
                                          <m:r>
                                            <a:rPr lang="en-US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ea typeface="Calibri" panose="020F0502020204030204" pitchFamily="34" charset="0"/>
                                              <a:cs typeface="Times New Roman" panose="02020603050405020304" pitchFamily="18" charset="0"/>
                                            </a:rPr>
                                            <m:t>⋱</m:t>
                                          </m:r>
                                        </m:sup>
                                        <m:e>
                                          <m:sSubSup>
                                            <m:sSubSupPr>
                                              <m:ctrlPr>
                                                <a:rPr lang="en-US" i="1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i="1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libri" panose="020F0502020204030204" pitchFamily="34" charset="0"/>
                                                  <a:cs typeface="Times New Roman" panose="02020603050405020304" pitchFamily="18" charset="0"/>
                                                </a:rPr>
                                                <m:t>𝜔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3</m:t>
                                              </m:r>
                                            </m:sub>
                                            <m:sup>
                                              <m:r>
                                                <a:rPr lang="en-US">
                                                  <a:solidFill>
                                                    <a:srgbClr val="000000"/>
                                                  </a:solidFill>
                                                  <a:latin typeface="Cambria Math" panose="02040503050406030204" pitchFamily="18" charset="0"/>
                                                  <a:ea typeface="Calibri" panose="020F0502020204030204" pitchFamily="34" charset="0"/>
                                                  <a:cs typeface="Times New Roman" panose="02020603050405020304" pitchFamily="18" charset="0"/>
                                                </a:rPr>
                                                <m:t>2</m:t>
                                              </m:r>
                                            </m:sup>
                                          </m:sSubSup>
                                        </m:e>
                                      </m:sPre>
                                    </m:e>
                                    <m:sub>
                                      <m:r>
                                        <a:rPr lang="en-US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⋱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mr>
                        </m:m>
                      </m:e>
                    </m:d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𝐿</m:t>
                    </m:r>
                    <m:d>
                      <m:dPr>
                        <m:begChr m:val="{"/>
                        <m:endChr m:val="}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en-US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𝐿</m:t>
                        </m:r>
                      </m:e>
                      <m:sup>
                        <m: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p>
                    <m:d>
                      <m:dPr>
                        <m:begChr m:val="{"/>
                        <m:endChr m:val="}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𝜙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𝑇</m:t>
                                  </m:r>
                                </m:sup>
                              </m:sSubSup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Sup>
                                <m:sSub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𝜙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𝑇</m:t>
                                  </m:r>
                                </m:sup>
                              </m:sSubSup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Sup>
                                <m:sSub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𝜙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𝑇</m:t>
                                  </m:r>
                                </m:sup>
                              </m:sSubSup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D2E1D076-FD1B-4DE3-8009-8C706F69A5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xfrm>
                <a:off x="347313" y="939185"/>
                <a:ext cx="10886680" cy="5708237"/>
              </a:xfrm>
              <a:blipFill>
                <a:blip r:embed="rId2"/>
                <a:stretch>
                  <a:fillRect t="-9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68962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3478">
        <p:fade/>
      </p:transition>
    </mc:Choice>
    <mc:Fallback xmlns="">
      <p:transition spd="med" advTm="53478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E48E0-C619-480F-8F24-D983B7503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Initial Substructuring Results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D2E1D076-FD1B-4DE3-8009-8C706F69A5AA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>
              <a:xfrm>
                <a:off x="474230" y="726948"/>
                <a:ext cx="7964583" cy="5404104"/>
              </a:xfrm>
            </p:spPr>
            <p:txBody>
              <a:bodyPr>
                <a:normAutofit/>
              </a:bodyPr>
              <a:lstStyle/>
              <a:p>
                <a:pPr lvl="1"/>
                <a:r>
                  <a:rPr lang="en-US" dirty="0"/>
                  <a:t>We set our initial goal to predict modes blindly out to 500 Hz</a:t>
                </a:r>
              </a:p>
              <a:p>
                <a:pPr lvl="1"/>
                <a:r>
                  <a:rPr lang="en-US" dirty="0"/>
                  <a:t>Using previous heuristics we retained modes of each subassembly out to 1,000 Hz to ensure we included the proper modes</a:t>
                </a:r>
              </a:p>
              <a:p>
                <a:pPr lvl="1"/>
                <a:r>
                  <a:rPr lang="en-US" dirty="0" err="1"/>
                  <a:t>cond</a:t>
                </a:r>
                <a:r>
                  <a:rPr lang="en-US" dirty="0"/>
                  <a:t>(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sz="20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</m:acc>
                  </m:oMath>
                </a14:m>
                <a:r>
                  <a:rPr lang="en-US" dirty="0"/>
                  <a:t>) = 41.31</a:t>
                </a:r>
              </a:p>
              <a:p>
                <a:pPr lvl="1"/>
                <a:r>
                  <a:rPr lang="en-US" dirty="0"/>
                  <a:t>Frame, Plate, Wing: 23 modes</a:t>
                </a:r>
              </a:p>
              <a:p>
                <a:pPr lvl="1"/>
                <a:r>
                  <a:rPr lang="en-US" dirty="0"/>
                  <a:t>Plate and Wing: 16 modes</a:t>
                </a:r>
              </a:p>
              <a:p>
                <a:pPr lvl="1"/>
                <a:r>
                  <a:rPr lang="en-US" dirty="0"/>
                  <a:t>Plate and Swept Wing: 20 modes</a:t>
                </a:r>
              </a:p>
              <a:p>
                <a:pPr lvl="1"/>
                <a:endParaRPr lang="en-US" dirty="0"/>
              </a:p>
              <a:p>
                <a:pPr lvl="2"/>
                <a:endParaRPr lang="en-US" dirty="0"/>
              </a:p>
              <a:p>
                <a:pPr marL="201159" lvl="1" indent="0">
                  <a:buNone/>
                </a:pPr>
                <a:endParaRPr lang="en-US" b="1" dirty="0"/>
              </a:p>
            </p:txBody>
          </p:sp>
        </mc:Choice>
        <mc:Fallback xmlns="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D2E1D076-FD1B-4DE3-8009-8C706F69A5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xfrm>
                <a:off x="474230" y="726948"/>
                <a:ext cx="7964583" cy="5404104"/>
              </a:xfrm>
              <a:blipFill>
                <a:blip r:embed="rId2"/>
                <a:stretch>
                  <a:fillRect t="-10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8BE025F-014E-4827-BFCA-C29AA0501A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306221"/>
              </p:ext>
            </p:extLst>
          </p:nvPr>
        </p:nvGraphicFramePr>
        <p:xfrm>
          <a:off x="8521189" y="646082"/>
          <a:ext cx="1758268" cy="5827470"/>
        </p:xfrm>
        <a:graphic>
          <a:graphicData uri="http://schemas.openxmlformats.org/drawingml/2006/table">
            <a:tbl>
              <a:tblPr firstRow="1" firstCol="1" bandRow="1"/>
              <a:tblGrid>
                <a:gridCol w="849830">
                  <a:extLst>
                    <a:ext uri="{9D8B030D-6E8A-4147-A177-3AD203B41FA5}">
                      <a16:colId xmlns:a16="http://schemas.microsoft.com/office/drawing/2014/main" val="2933048369"/>
                    </a:ext>
                  </a:extLst>
                </a:gridCol>
                <a:gridCol w="908438">
                  <a:extLst>
                    <a:ext uri="{9D8B030D-6E8A-4147-A177-3AD203B41FA5}">
                      <a16:colId xmlns:a16="http://schemas.microsoft.com/office/drawing/2014/main" val="4100554374"/>
                    </a:ext>
                  </a:extLst>
                </a:gridCol>
              </a:tblGrid>
              <a:tr h="184656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Prediction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677" marR="54677" marT="0" marB="0" anchor="ctr">
                    <a:lnL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4694033"/>
                  </a:ext>
                </a:extLst>
              </a:tr>
              <a:tr h="1846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fn</a:t>
                      </a:r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[Hz]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677" marR="54677" marT="0" marB="0" anchor="ctr">
                    <a:lnL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zt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677" marR="54677" marT="0" marB="0" anchor="ctr">
                    <a:lnL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0769702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9234973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3133201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7788754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5932601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7838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9961525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8664520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53.26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0082159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4.72%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7686013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5684066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235.34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981158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288.27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6665820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363.56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086232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402.58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4077485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416.43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4694586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416.43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3892965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439.75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0792099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448.39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7937472"/>
                  </a:ext>
                </a:extLst>
              </a:tr>
            </a:tbl>
          </a:graphicData>
        </a:graphic>
      </p:graphicFrame>
      <p:sp>
        <p:nvSpPr>
          <p:cNvPr id="9" name="Slide Number Placeholder 2">
            <a:extLst>
              <a:ext uri="{FF2B5EF4-FFF2-40B4-BE49-F238E27FC236}">
                <a16:creationId xmlns:a16="http://schemas.microsoft.com/office/drawing/2014/main" id="{7D99C95C-1DCD-4454-A9F7-B6A497544F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4644" y="6492875"/>
            <a:ext cx="41939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7051A0E-809A-48F7-8368-C12C59CFA5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623" y="3155319"/>
            <a:ext cx="4572000" cy="34290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2DB004A-8215-4835-B795-E1D0550A89E7}"/>
              </a:ext>
            </a:extLst>
          </p:cNvPr>
          <p:cNvSpPr txBox="1"/>
          <p:nvPr/>
        </p:nvSpPr>
        <p:spPr>
          <a:xfrm>
            <a:off x="10279457" y="1412559"/>
            <a:ext cx="16877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C00000"/>
                </a:solidFill>
              </a:rPr>
              <a:t>Excess Rigid Modes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C00000"/>
                </a:solidFill>
              </a:rPr>
              <a:t>Spurious Modes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C00000"/>
                </a:solidFill>
              </a:rPr>
              <a:t>Imaginary Eigen Frequencies!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4E912AC-DE08-4DA3-84A6-CFE2D27B00D9}"/>
              </a:ext>
            </a:extLst>
          </p:cNvPr>
          <p:cNvSpPr txBox="1"/>
          <p:nvPr/>
        </p:nvSpPr>
        <p:spPr>
          <a:xfrm>
            <a:off x="10279457" y="4081554"/>
            <a:ext cx="17582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C00000"/>
                </a:solidFill>
              </a:rPr>
              <a:t>Negative Damping?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D20B4AD-D4EC-4DE5-BD90-AC8A591C81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4918" y="4869819"/>
            <a:ext cx="2133600" cy="16002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0E2A6CD-983F-42BE-9C2A-19D2339D6A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7232" y="3438988"/>
            <a:ext cx="2133600" cy="16002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5BA44D3-6E5E-4343-90D3-470208225B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6521" y="2252717"/>
            <a:ext cx="2133600" cy="1600200"/>
          </a:xfrm>
          <a:prstGeom prst="rect">
            <a:avLst/>
          </a:prstGeom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3E01687B-8DB8-473A-988D-2C3470F0C09C}"/>
              </a:ext>
            </a:extLst>
          </p:cNvPr>
          <p:cNvCxnSpPr/>
          <p:nvPr/>
        </p:nvCxnSpPr>
        <p:spPr>
          <a:xfrm flipV="1">
            <a:off x="6755907" y="1216241"/>
            <a:ext cx="1682906" cy="1402672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6B00C772-C91D-4E56-9714-0F5F1C56C682}"/>
              </a:ext>
            </a:extLst>
          </p:cNvPr>
          <p:cNvCxnSpPr>
            <a:cxnSpLocks/>
          </p:cNvCxnSpPr>
          <p:nvPr/>
        </p:nvCxnSpPr>
        <p:spPr>
          <a:xfrm flipV="1">
            <a:off x="7362852" y="3302493"/>
            <a:ext cx="1075961" cy="29627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33C83B5-0C40-4033-A2D1-ECDD648D4E7A}"/>
              </a:ext>
            </a:extLst>
          </p:cNvPr>
          <p:cNvCxnSpPr>
            <a:cxnSpLocks/>
          </p:cNvCxnSpPr>
          <p:nvPr/>
        </p:nvCxnSpPr>
        <p:spPr>
          <a:xfrm flipV="1">
            <a:off x="6691694" y="3631542"/>
            <a:ext cx="1747119" cy="188573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515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6692">
        <p:fade/>
      </p:transition>
    </mc:Choice>
    <mc:Fallback xmlns="">
      <p:transition spd="med" advTm="26692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E48E0-C619-480F-8F24-D983B7503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Tricks and Checks 1: Rigid Check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D2E1D076-FD1B-4DE3-8009-8C706F69A5AA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>
              <a:xfrm>
                <a:off x="347313" y="902875"/>
                <a:ext cx="8668671" cy="5404104"/>
              </a:xfrm>
            </p:spPr>
            <p:txBody>
              <a:bodyPr>
                <a:normAutofit/>
              </a:bodyPr>
              <a:lstStyle/>
              <a:p>
                <a:pPr lvl="1"/>
                <a:r>
                  <a:rPr lang="en-US" dirty="0"/>
                  <a:t>Attempt substructuring with </a:t>
                </a:r>
                <a:r>
                  <a:rPr lang="en-US" b="1" dirty="0"/>
                  <a:t>just rigid modes </a:t>
                </a:r>
                <a:r>
                  <a:rPr lang="en-US" dirty="0"/>
                  <a:t>to check if connections are incorrect and shape/geometry documentation are in line </a:t>
                </a:r>
              </a:p>
              <a:p>
                <a:pPr lvl="1"/>
                <a:r>
                  <a:rPr lang="en-US" dirty="0"/>
                  <a:t>cond(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sz="20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</m:acc>
                  </m:oMath>
                </a14:m>
                <a:r>
                  <a:rPr lang="en-US" dirty="0"/>
                  <a:t>) = 6.2</a:t>
                </a:r>
              </a:p>
              <a:p>
                <a:pPr lvl="1"/>
                <a:r>
                  <a:rPr lang="en-US" dirty="0"/>
                  <a:t>Frame, Plate, Wing: 6 modes</a:t>
                </a:r>
              </a:p>
              <a:p>
                <a:pPr lvl="1"/>
                <a:r>
                  <a:rPr lang="en-US" dirty="0"/>
                  <a:t>Plate and Wing: 6 modes</a:t>
                </a:r>
              </a:p>
              <a:p>
                <a:pPr lvl="1"/>
                <a:r>
                  <a:rPr lang="en-US" dirty="0"/>
                  <a:t>Plate and Swept Wing: 6 modes</a:t>
                </a:r>
              </a:p>
              <a:p>
                <a:pPr lvl="1"/>
                <a:endParaRPr lang="en-US" b="1" dirty="0"/>
              </a:p>
            </p:txBody>
          </p:sp>
        </mc:Choice>
        <mc:Fallback xmlns="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D2E1D076-FD1B-4DE3-8009-8C706F69A5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xfrm>
                <a:off x="347313" y="902875"/>
                <a:ext cx="8668671" cy="5404104"/>
              </a:xfrm>
              <a:blipFill>
                <a:blip r:embed="rId2"/>
                <a:stretch>
                  <a:fillRect t="-10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Slide Number Placeholder 2">
            <a:extLst>
              <a:ext uri="{FF2B5EF4-FFF2-40B4-BE49-F238E27FC236}">
                <a16:creationId xmlns:a16="http://schemas.microsoft.com/office/drawing/2014/main" id="{7D99C95C-1DCD-4454-A9F7-B6A497544F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4644" y="6492875"/>
            <a:ext cx="41939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50B5E3-1760-4521-A775-F763ED3CB9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59" y="3182112"/>
            <a:ext cx="4572000" cy="3429000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C913948D-B2CD-4D2E-97A3-3B727B9D05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182073"/>
              </p:ext>
            </p:extLst>
          </p:nvPr>
        </p:nvGraphicFramePr>
        <p:xfrm>
          <a:off x="9114698" y="594360"/>
          <a:ext cx="1758268" cy="2188698"/>
        </p:xfrm>
        <a:graphic>
          <a:graphicData uri="http://schemas.openxmlformats.org/drawingml/2006/table">
            <a:tbl>
              <a:tblPr firstRow="1" firstCol="1" bandRow="1"/>
              <a:tblGrid>
                <a:gridCol w="849830">
                  <a:extLst>
                    <a:ext uri="{9D8B030D-6E8A-4147-A177-3AD203B41FA5}">
                      <a16:colId xmlns:a16="http://schemas.microsoft.com/office/drawing/2014/main" val="2933048369"/>
                    </a:ext>
                  </a:extLst>
                </a:gridCol>
                <a:gridCol w="908438">
                  <a:extLst>
                    <a:ext uri="{9D8B030D-6E8A-4147-A177-3AD203B41FA5}">
                      <a16:colId xmlns:a16="http://schemas.microsoft.com/office/drawing/2014/main" val="4100554374"/>
                    </a:ext>
                  </a:extLst>
                </a:gridCol>
              </a:tblGrid>
              <a:tr h="184656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Prediction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677" marR="54677" marT="0" marB="0" anchor="ctr">
                    <a:lnL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4694033"/>
                  </a:ext>
                </a:extLst>
              </a:tr>
              <a:tr h="1846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fn</a:t>
                      </a:r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[Hz]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677" marR="54677" marT="0" marB="0" anchor="ctr">
                    <a:lnL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zt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677" marR="54677" marT="0" marB="0" anchor="ctr">
                    <a:lnL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0769702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0.026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9234973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0.053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3133201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0.054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7788754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0.057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5932601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0.075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7838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0.079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9961525"/>
                  </a:ext>
                </a:extLst>
              </a:tr>
            </a:tbl>
          </a:graphicData>
        </a:graphic>
      </p:graphicFrame>
      <p:sp>
        <p:nvSpPr>
          <p:cNvPr id="13" name="Text Box 117">
            <a:extLst>
              <a:ext uri="{FF2B5EF4-FFF2-40B4-BE49-F238E27FC236}">
                <a16:creationId xmlns:a16="http://schemas.microsoft.com/office/drawing/2014/main" id="{5D5F3F4E-586E-407C-B9DA-DD6EC10FE3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3640" y="6308209"/>
            <a:ext cx="4160520" cy="369332"/>
          </a:xfrm>
          <a:prstGeom prst="rect">
            <a:avLst/>
          </a:prstGeom>
          <a:solidFill>
            <a:schemeClr val="tx2"/>
          </a:solidFill>
          <a:ln w="254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b="1" dirty="0">
                <a:solidFill>
                  <a:schemeClr val="bg1"/>
                </a:solidFill>
              </a:rPr>
              <a:t>Rigid modes substructure as expected!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AE9A6727-8593-494C-9443-E1F0E77AB9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384" y="2191083"/>
            <a:ext cx="2438400" cy="18288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66F3351-6FD9-4002-88CC-FD64F00599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6800" y="4021113"/>
            <a:ext cx="2438400" cy="18288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9015954-9C77-4DD6-A2AB-892B864949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6138" y="3631233"/>
            <a:ext cx="24384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78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6692">
        <p:fade/>
      </p:transition>
    </mc:Choice>
    <mc:Fallback xmlns="">
      <p:transition spd="med" advTm="26692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E48E0-C619-480F-8F24-D983B7503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Tricks and Checks 2: Modal Space Check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E1D076-FD1B-4DE3-8009-8C706F69A5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0648" y="4523899"/>
            <a:ext cx="10732971" cy="4476164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Check to ensure modes when partitioned down to the connection degrees of freedom span the space for the structures included!</a:t>
            </a:r>
          </a:p>
          <a:p>
            <a:pPr lvl="1"/>
            <a:r>
              <a:rPr lang="en-US" dirty="0"/>
              <a:t>Here – we can see we don’t have the right information in the TS (Plate and Wing Subassembly) to describe the interface motion of the baseline assembly for mode 23!</a:t>
            </a:r>
          </a:p>
          <a:p>
            <a:pPr lvl="1"/>
            <a:r>
              <a:rPr lang="en-US" dirty="0"/>
              <a:t>Let’s truncate our baseline assembly down to 20 modes (and the </a:t>
            </a:r>
            <a:r>
              <a:rPr lang="en-US" dirty="0" err="1"/>
              <a:t>subpieces</a:t>
            </a:r>
            <a:r>
              <a:rPr lang="en-US" dirty="0"/>
              <a:t> down to 14) so we are only including modes we need to span the space</a:t>
            </a:r>
          </a:p>
          <a:p>
            <a:pPr lvl="2"/>
            <a:endParaRPr lang="en-US" dirty="0"/>
          </a:p>
          <a:p>
            <a:pPr marL="201159" lvl="1" indent="0">
              <a:buNone/>
            </a:pPr>
            <a:endParaRPr lang="en-US" b="1" dirty="0"/>
          </a:p>
        </p:txBody>
      </p:sp>
      <p:sp>
        <p:nvSpPr>
          <p:cNvPr id="9" name="Slide Number Placeholder 2">
            <a:extLst>
              <a:ext uri="{FF2B5EF4-FFF2-40B4-BE49-F238E27FC236}">
                <a16:creationId xmlns:a16="http://schemas.microsoft.com/office/drawing/2014/main" id="{7D99C95C-1DCD-4454-A9F7-B6A497544F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4644" y="6492875"/>
            <a:ext cx="41939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1F2CD6-378A-433D-B8BC-145F18E05E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648" y="594360"/>
            <a:ext cx="5141976" cy="38564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3748467-A1A6-4303-80AA-9F2D15C53A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3688" y="497300"/>
            <a:ext cx="5141976" cy="385648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741657D-F1C6-46A2-8D39-C202BCFCA06D}"/>
              </a:ext>
            </a:extLst>
          </p:cNvPr>
          <p:cNvSpPr/>
          <p:nvPr/>
        </p:nvSpPr>
        <p:spPr>
          <a:xfrm>
            <a:off x="6556248" y="1152144"/>
            <a:ext cx="3063240" cy="2798064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05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6692">
        <p:fade/>
      </p:transition>
    </mc:Choice>
    <mc:Fallback xmlns="">
      <p:transition spd="med" advTm="26692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E48E0-C619-480F-8F24-D983B7503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Updated Substructuring Results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D2E1D076-FD1B-4DE3-8009-8C706F69A5AA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>
              <a:xfrm>
                <a:off x="474230" y="726948"/>
                <a:ext cx="7964583" cy="5404104"/>
              </a:xfrm>
            </p:spPr>
            <p:txBody>
              <a:bodyPr>
                <a:normAutofit/>
              </a:bodyPr>
              <a:lstStyle/>
              <a:p>
                <a:pPr lvl="1"/>
                <a:r>
                  <a:rPr lang="en-US" dirty="0" err="1"/>
                  <a:t>cond</a:t>
                </a:r>
                <a:r>
                  <a:rPr lang="en-US" dirty="0"/>
                  <a:t>(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sz="20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</m:acc>
                  </m:oMath>
                </a14:m>
                <a:r>
                  <a:rPr lang="en-US" dirty="0"/>
                  <a:t>) = 15.99</a:t>
                </a:r>
              </a:p>
              <a:p>
                <a:pPr lvl="1"/>
                <a:r>
                  <a:rPr lang="en-US" dirty="0"/>
                  <a:t>Frame, Plate, Wing: 20 modes</a:t>
                </a:r>
              </a:p>
              <a:p>
                <a:pPr lvl="1"/>
                <a:r>
                  <a:rPr lang="en-US" dirty="0"/>
                  <a:t>Plate and Wing: 14 modes</a:t>
                </a:r>
              </a:p>
              <a:p>
                <a:pPr lvl="1"/>
                <a:r>
                  <a:rPr lang="en-US" dirty="0"/>
                  <a:t>Plate and Swept Wing: 14 modes</a:t>
                </a:r>
              </a:p>
              <a:p>
                <a:pPr lvl="1"/>
                <a:r>
                  <a:rPr lang="en-US" dirty="0">
                    <a:solidFill>
                      <a:schemeClr val="accent2"/>
                    </a:solidFill>
                  </a:rPr>
                  <a:t>✔</a:t>
                </a:r>
                <a:r>
                  <a:rPr lang="en-US" dirty="0"/>
                  <a:t> Correct number of rigid modes</a:t>
                </a:r>
              </a:p>
              <a:p>
                <a:pPr lvl="1"/>
                <a:r>
                  <a:rPr lang="en-US" dirty="0">
                    <a:solidFill>
                      <a:schemeClr val="accent2"/>
                    </a:solidFill>
                  </a:rPr>
                  <a:t>✔ </a:t>
                </a:r>
                <a:r>
                  <a:rPr lang="en-US" dirty="0"/>
                  <a:t>No imaginary eigen values or damping issues</a:t>
                </a:r>
              </a:p>
              <a:p>
                <a:pPr lvl="1"/>
                <a:r>
                  <a:rPr lang="en-US" dirty="0"/>
                  <a:t>Better modal independence in self-MAC</a:t>
                </a:r>
              </a:p>
              <a:p>
                <a:pPr lvl="1"/>
                <a:endParaRPr lang="en-US" dirty="0"/>
              </a:p>
              <a:p>
                <a:pPr lvl="2"/>
                <a:endParaRPr lang="en-US" dirty="0"/>
              </a:p>
              <a:p>
                <a:pPr marL="201159" lvl="1" indent="0">
                  <a:buNone/>
                </a:pPr>
                <a:endParaRPr lang="en-US" b="1" dirty="0"/>
              </a:p>
            </p:txBody>
          </p:sp>
        </mc:Choice>
        <mc:Fallback xmlns="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D2E1D076-FD1B-4DE3-8009-8C706F69A5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xfrm>
                <a:off x="474230" y="726948"/>
                <a:ext cx="7964583" cy="5404104"/>
              </a:xfrm>
              <a:blipFill>
                <a:blip r:embed="rId2"/>
                <a:stretch>
                  <a:fillRect t="-11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8BE025F-014E-4827-BFCA-C29AA0501A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2063683"/>
              </p:ext>
            </p:extLst>
          </p:nvPr>
        </p:nvGraphicFramePr>
        <p:xfrm>
          <a:off x="9088117" y="425657"/>
          <a:ext cx="2131571" cy="6033789"/>
        </p:xfrm>
        <a:graphic>
          <a:graphicData uri="http://schemas.openxmlformats.org/drawingml/2006/table">
            <a:tbl>
              <a:tblPr firstRow="1" firstCol="1" bandRow="1"/>
              <a:tblGrid>
                <a:gridCol w="1030261">
                  <a:extLst>
                    <a:ext uri="{9D8B030D-6E8A-4147-A177-3AD203B41FA5}">
                      <a16:colId xmlns:a16="http://schemas.microsoft.com/office/drawing/2014/main" val="2933048369"/>
                    </a:ext>
                  </a:extLst>
                </a:gridCol>
                <a:gridCol w="1101310">
                  <a:extLst>
                    <a:ext uri="{9D8B030D-6E8A-4147-A177-3AD203B41FA5}">
                      <a16:colId xmlns:a16="http://schemas.microsoft.com/office/drawing/2014/main" val="4009814620"/>
                    </a:ext>
                  </a:extLst>
                </a:gridCol>
              </a:tblGrid>
              <a:tr h="18465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Initial Prediction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677" marR="54677" marT="0" marB="0" anchor="ctr">
                    <a:lnL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Updated Prediction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677" marR="54677" marT="0" marB="0" anchor="ctr">
                    <a:lnL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4694033"/>
                  </a:ext>
                </a:extLst>
              </a:tr>
              <a:tr h="2117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fn</a:t>
                      </a:r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[Hz]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677" marR="54677" marT="0" marB="0" anchor="ctr">
                    <a:lnL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err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fn</a:t>
                      </a:r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[Hz]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677" marR="54677" marT="0" marB="0" anchor="ctr">
                    <a:lnL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0769702"/>
                  </a:ext>
                </a:extLst>
              </a:tr>
              <a:tr h="30134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9234973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3133201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7788754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5932601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7838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9961525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8664520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53.26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65.88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0082159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173.93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7686013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223.33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5684066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235.34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260.63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981158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288.27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325.94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6665820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363.56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371.69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9086232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402.58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442.23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4077485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416.43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518.81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4694586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416.43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603.64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3892965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439.75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631.52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0792099"/>
                  </a:ext>
                </a:extLst>
              </a:tr>
              <a:tr h="303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448.39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814.78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7937472"/>
                  </a:ext>
                </a:extLst>
              </a:tr>
            </a:tbl>
          </a:graphicData>
        </a:graphic>
      </p:graphicFrame>
      <p:sp>
        <p:nvSpPr>
          <p:cNvPr id="9" name="Slide Number Placeholder 2">
            <a:extLst>
              <a:ext uri="{FF2B5EF4-FFF2-40B4-BE49-F238E27FC236}">
                <a16:creationId xmlns:a16="http://schemas.microsoft.com/office/drawing/2014/main" id="{7D99C95C-1DCD-4454-A9F7-B6A497544F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4644" y="6492875"/>
            <a:ext cx="41939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7051A0E-809A-48F7-8368-C12C59CFA5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392" y="3477165"/>
            <a:ext cx="3657600" cy="2743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FA9C50B-4544-4D35-A748-1CC973A7B4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8288" y="3477165"/>
            <a:ext cx="36576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55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6692">
        <p:fade/>
      </p:transition>
    </mc:Choice>
    <mc:Fallback xmlns="">
      <p:transition spd="med" advTm="26692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E48E0-C619-480F-8F24-D983B7503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“Truth” Comparison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E1D076-FD1B-4DE3-8009-8C706F69A5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7313" y="902875"/>
            <a:ext cx="10844784" cy="5404104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Blind Prediction results concluded with fairly accurate estimate!</a:t>
            </a:r>
          </a:p>
          <a:p>
            <a:pPr lvl="2"/>
            <a:endParaRPr lang="en-US" dirty="0"/>
          </a:p>
          <a:p>
            <a:pPr marL="201159" lvl="1" indent="0">
              <a:buNone/>
            </a:pPr>
            <a:endParaRPr lang="en-US" b="1" dirty="0"/>
          </a:p>
        </p:txBody>
      </p:sp>
      <p:sp>
        <p:nvSpPr>
          <p:cNvPr id="9" name="Slide Number Placeholder 2">
            <a:extLst>
              <a:ext uri="{FF2B5EF4-FFF2-40B4-BE49-F238E27FC236}">
                <a16:creationId xmlns:a16="http://schemas.microsoft.com/office/drawing/2014/main" id="{7D99C95C-1DCD-4454-A9F7-B6A497544F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4644" y="6492875"/>
            <a:ext cx="41939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18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3AE2006-B14D-48BA-A339-2171ADF4B6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0616750"/>
              </p:ext>
            </p:extLst>
          </p:nvPr>
        </p:nvGraphicFramePr>
        <p:xfrm>
          <a:off x="6580315" y="1631220"/>
          <a:ext cx="4734445" cy="42102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46889">
                  <a:extLst>
                    <a:ext uri="{9D8B030D-6E8A-4147-A177-3AD203B41FA5}">
                      <a16:colId xmlns:a16="http://schemas.microsoft.com/office/drawing/2014/main" val="2417845844"/>
                    </a:ext>
                  </a:extLst>
                </a:gridCol>
                <a:gridCol w="946889">
                  <a:extLst>
                    <a:ext uri="{9D8B030D-6E8A-4147-A177-3AD203B41FA5}">
                      <a16:colId xmlns:a16="http://schemas.microsoft.com/office/drawing/2014/main" val="3427333267"/>
                    </a:ext>
                  </a:extLst>
                </a:gridCol>
                <a:gridCol w="946889">
                  <a:extLst>
                    <a:ext uri="{9D8B030D-6E8A-4147-A177-3AD203B41FA5}">
                      <a16:colId xmlns:a16="http://schemas.microsoft.com/office/drawing/2014/main" val="3791606202"/>
                    </a:ext>
                  </a:extLst>
                </a:gridCol>
                <a:gridCol w="946889">
                  <a:extLst>
                    <a:ext uri="{9D8B030D-6E8A-4147-A177-3AD203B41FA5}">
                      <a16:colId xmlns:a16="http://schemas.microsoft.com/office/drawing/2014/main" val="3725955492"/>
                    </a:ext>
                  </a:extLst>
                </a:gridCol>
                <a:gridCol w="946889">
                  <a:extLst>
                    <a:ext uri="{9D8B030D-6E8A-4147-A177-3AD203B41FA5}">
                      <a16:colId xmlns:a16="http://schemas.microsoft.com/office/drawing/2014/main" val="4056340970"/>
                    </a:ext>
                  </a:extLst>
                </a:gridCol>
              </a:tblGrid>
              <a:tr h="735176">
                <a:tc>
                  <a:txBody>
                    <a:bodyPr/>
                    <a:lstStyle/>
                    <a:p>
                      <a:pPr marL="0" marR="0" algn="ctr" defTabSz="914354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Prediction Modal Index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354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Predicted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354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Truth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354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Error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354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MAC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9885184"/>
                  </a:ext>
                </a:extLst>
              </a:tr>
              <a:tr h="315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42.78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49.33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-13.3%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07005800"/>
                  </a:ext>
                </a:extLst>
              </a:tr>
              <a:tr h="315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65.99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66.25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18612061"/>
                  </a:ext>
                </a:extLst>
              </a:tr>
              <a:tr h="315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174.1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74712919"/>
                  </a:ext>
                </a:extLst>
              </a:tr>
              <a:tr h="315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223.9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226.8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40235023"/>
                  </a:ext>
                </a:extLst>
              </a:tr>
              <a:tr h="315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260.7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259.5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16218139"/>
                  </a:ext>
                </a:extLst>
              </a:tr>
              <a:tr h="315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326.4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293.1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99078456"/>
                  </a:ext>
                </a:extLst>
              </a:tr>
              <a:tr h="315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389.1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86205735"/>
                  </a:ext>
                </a:extLst>
              </a:tr>
              <a:tr h="315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442.7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425.5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36458452"/>
                  </a:ext>
                </a:extLst>
              </a:tr>
              <a:tr h="315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520.2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487.6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67549208"/>
                  </a:ext>
                </a:extLst>
              </a:tr>
              <a:tr h="315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603.9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414.1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1517115"/>
                  </a:ext>
                </a:extLst>
              </a:tr>
              <a:tr h="315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631.7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619.1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90224301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DDB92039-1392-41BB-A596-6B45D9924E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5" y="1678946"/>
            <a:ext cx="64008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668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6692">
        <p:fade/>
      </p:transition>
    </mc:Choice>
    <mc:Fallback xmlns="">
      <p:transition spd="med" advTm="26692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E48E0-C619-480F-8F24-D983B7503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Results Shape Plots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E1D076-FD1B-4DE3-8009-8C706F69A5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7313" y="902875"/>
            <a:ext cx="10844784" cy="5404104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Shapes of some of the significant modes</a:t>
            </a:r>
          </a:p>
          <a:p>
            <a:pPr lvl="2"/>
            <a:endParaRPr lang="en-US" dirty="0"/>
          </a:p>
          <a:p>
            <a:pPr marL="201159" lvl="1" indent="0">
              <a:buNone/>
            </a:pPr>
            <a:endParaRPr lang="en-US" b="1" dirty="0"/>
          </a:p>
        </p:txBody>
      </p:sp>
      <p:sp>
        <p:nvSpPr>
          <p:cNvPr id="9" name="Slide Number Placeholder 2">
            <a:extLst>
              <a:ext uri="{FF2B5EF4-FFF2-40B4-BE49-F238E27FC236}">
                <a16:creationId xmlns:a16="http://schemas.microsoft.com/office/drawing/2014/main" id="{7D99C95C-1DCD-4454-A9F7-B6A497544F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4644" y="6492874"/>
            <a:ext cx="419397" cy="1828800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0F42E5F-959D-409D-8185-2109AF6BF949}"/>
              </a:ext>
            </a:extLst>
          </p:cNvPr>
          <p:cNvSpPr/>
          <p:nvPr/>
        </p:nvSpPr>
        <p:spPr>
          <a:xfrm>
            <a:off x="1295400" y="1633046"/>
            <a:ext cx="4381500" cy="3853354"/>
          </a:xfrm>
          <a:prstGeom prst="rect">
            <a:avLst/>
          </a:prstGeom>
          <a:noFill/>
          <a:ln w="476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B2D4DEE-117B-4C28-8272-EE23A4EF6E92}"/>
              </a:ext>
            </a:extLst>
          </p:cNvPr>
          <p:cNvSpPr/>
          <p:nvPr/>
        </p:nvSpPr>
        <p:spPr>
          <a:xfrm>
            <a:off x="6467043" y="1633046"/>
            <a:ext cx="4381500" cy="3853354"/>
          </a:xfrm>
          <a:prstGeom prst="rect">
            <a:avLst/>
          </a:prstGeom>
          <a:noFill/>
          <a:ln w="476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F0656FB-5E0A-4C1A-8863-0B2235AA7858}"/>
              </a:ext>
            </a:extLst>
          </p:cNvPr>
          <p:cNvSpPr txBox="1"/>
          <p:nvPr/>
        </p:nvSpPr>
        <p:spPr>
          <a:xfrm>
            <a:off x="7123589" y="1263714"/>
            <a:ext cx="44635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Prediction Elastic Modes 1-4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B74DA77-9E7F-451C-BD9F-572FF6BB43E8}"/>
              </a:ext>
            </a:extLst>
          </p:cNvPr>
          <p:cNvSpPr txBox="1"/>
          <p:nvPr/>
        </p:nvSpPr>
        <p:spPr>
          <a:xfrm>
            <a:off x="2106389" y="1241804"/>
            <a:ext cx="39078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Truth Elastic Modes 1-4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87E454-746E-49BA-A359-2CE8AF7EA1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5194" y="1748346"/>
            <a:ext cx="2133600" cy="1600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82A8556-ADD3-4BB3-BDB2-400592E7DF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8895" y="1789685"/>
            <a:ext cx="2133600" cy="16002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5CF1EEA-EF3A-41DB-9702-75F9A56D96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9475" y="3717878"/>
            <a:ext cx="2133600" cy="16002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472906B-AA07-4A1B-B160-7ED2EA4F9C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8794" y="3624754"/>
            <a:ext cx="2133600" cy="16002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A5D4CDE-E2A1-4FB9-AE51-A524ED3FBC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6484" y="1789685"/>
            <a:ext cx="2133600" cy="16002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C47D7AD-6B2A-425E-B948-40EBD744E0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38336" y="1748346"/>
            <a:ext cx="2133600" cy="16002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ABDEA17-CE35-492F-97BF-0B9C675C372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66484" y="3496390"/>
            <a:ext cx="2133600" cy="16002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E895D45-286A-4C67-9E0F-49EFCCDD20A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34702" y="3467828"/>
            <a:ext cx="21336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49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6692">
        <p:fade/>
      </p:transition>
    </mc:Choice>
    <mc:Fallback xmlns="">
      <p:transition spd="med" advTm="26692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1381A-0330-4413-95A8-5A9DB0D821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30694" y="3112607"/>
            <a:ext cx="6019146" cy="1690255"/>
          </a:xfrm>
        </p:spPr>
        <p:txBody>
          <a:bodyPr/>
          <a:lstStyle/>
          <a:p>
            <a:r>
              <a:rPr lang="en-US" dirty="0"/>
              <a:t>Dynamic Substructuring Round Robin Structure</a:t>
            </a:r>
          </a:p>
        </p:txBody>
      </p:sp>
    </p:spTree>
    <p:extLst>
      <p:ext uri="{BB962C8B-B14F-4D97-AF65-F5344CB8AC3E}">
        <p14:creationId xmlns:p14="http://schemas.microsoft.com/office/powerpoint/2010/main" val="3782746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E48E0-C619-480F-8F24-D983B7503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 &amp; Future Work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9E9C189-B37A-42CB-8BDF-D9CE72A027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E1D076-FD1B-4DE3-8009-8C706F69A5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7313" y="941832"/>
            <a:ext cx="7651468" cy="5404104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Dynamic Substructuring of the Aluminum Benchmark structure completed</a:t>
            </a:r>
          </a:p>
          <a:p>
            <a:pPr lvl="1"/>
            <a:r>
              <a:rPr lang="en-US" dirty="0"/>
              <a:t>An exchange of benchmark hardware was conducted with </a:t>
            </a:r>
            <a:r>
              <a:rPr lang="en-US" dirty="0" err="1"/>
              <a:t>Linneaus</a:t>
            </a:r>
            <a:r>
              <a:rPr lang="en-US" dirty="0"/>
              <a:t> University and the substructuring techniques appear to be versatile </a:t>
            </a:r>
          </a:p>
          <a:p>
            <a:pPr lvl="1"/>
            <a:r>
              <a:rPr lang="en-US" dirty="0"/>
              <a:t>We’ve just begun to look into tools and heuristics for blind predictions and there is much room to grow!</a:t>
            </a:r>
          </a:p>
          <a:p>
            <a:pPr lvl="1"/>
            <a:r>
              <a:rPr lang="en-US" dirty="0"/>
              <a:t>Linnaeus / Sandia partnership will continue to work on this problem and exchange new components and model-based substructures</a:t>
            </a:r>
          </a:p>
          <a:p>
            <a:pPr lvl="1"/>
            <a:r>
              <a:rPr lang="en-US" dirty="0"/>
              <a:t>Future studies include:</a:t>
            </a:r>
          </a:p>
          <a:p>
            <a:pPr lvl="2"/>
            <a:r>
              <a:rPr lang="en-US" dirty="0"/>
              <a:t>14 vs 4 bolt-pattern</a:t>
            </a:r>
          </a:p>
          <a:p>
            <a:pPr lvl="2"/>
            <a:r>
              <a:rPr lang="en-US" dirty="0"/>
              <a:t>Additional components on the wings</a:t>
            </a:r>
          </a:p>
          <a:p>
            <a:pPr lvl="2"/>
            <a:r>
              <a:rPr lang="en-US" dirty="0"/>
              <a:t>Swept Wing study</a:t>
            </a:r>
            <a:endParaRPr lang="en-US" b="1" dirty="0"/>
          </a:p>
        </p:txBody>
      </p:sp>
      <p:pic>
        <p:nvPicPr>
          <p:cNvPr id="5" name="Content Placeholder 4" descr="A picture containing building, wooden, wood&#10;&#10;Description automatically generated">
            <a:extLst>
              <a:ext uri="{FF2B5EF4-FFF2-40B4-BE49-F238E27FC236}">
                <a16:creationId xmlns:a16="http://schemas.microsoft.com/office/drawing/2014/main" id="{39EF2332-9360-4838-9930-D7951573C5AB}"/>
              </a:ext>
            </a:extLst>
          </p:cNvPr>
          <p:cNvPicPr>
            <a:picLocks noGrp="1" noChangeAspect="1"/>
          </p:cNvPicPr>
          <p:nvPr/>
        </p:nvPicPr>
        <p:blipFill rotWithShape="1">
          <a:blip r:embed="rId2"/>
          <a:srcRect t="3186"/>
          <a:stretch/>
        </p:blipFill>
        <p:spPr bwMode="auto">
          <a:xfrm rot="5400000">
            <a:off x="7702030" y="1800942"/>
            <a:ext cx="4800001" cy="348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4192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1078">
        <p:fade/>
      </p:transition>
    </mc:Choice>
    <mc:Fallback xmlns="">
      <p:transition spd="med" advTm="151078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E48E0-C619-480F-8F24-D983B7503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648" y="246888"/>
            <a:ext cx="4983201" cy="736880"/>
          </a:xfrm>
        </p:spPr>
        <p:txBody>
          <a:bodyPr/>
          <a:lstStyle/>
          <a:p>
            <a:pPr algn="ctr"/>
            <a:r>
              <a:rPr lang="en-US" dirty="0"/>
              <a:t>Results from Tuning Modal Basis to Best Match Truth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D2E1D076-FD1B-4DE3-8009-8C706F69A5AA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>
              <a:xfrm>
                <a:off x="910321" y="1158202"/>
                <a:ext cx="5185679" cy="1256134"/>
              </a:xfrm>
            </p:spPr>
            <p:txBody>
              <a:bodyPr>
                <a:normAutofit fontScale="92500" lnSpcReduction="20000"/>
              </a:bodyPr>
              <a:lstStyle/>
              <a:p>
                <a:pPr lvl="1"/>
                <a:r>
                  <a:rPr lang="en-US" dirty="0"/>
                  <a:t>Informed Prediction yields better results</a:t>
                </a:r>
              </a:p>
              <a:p>
                <a:pPr lvl="2"/>
                <a:r>
                  <a:rPr lang="en-US" sz="1400" dirty="0"/>
                  <a:t>Frame, Plate, Wing: 62 modes</a:t>
                </a:r>
              </a:p>
              <a:p>
                <a:pPr lvl="2"/>
                <a:r>
                  <a:rPr lang="en-US" sz="1400" dirty="0"/>
                  <a:t>Plate and Wing: 22 modes</a:t>
                </a:r>
              </a:p>
              <a:p>
                <a:pPr lvl="2"/>
                <a:r>
                  <a:rPr lang="en-US" sz="1400" dirty="0"/>
                  <a:t>Plate and Swept Wing: 26 modes</a:t>
                </a:r>
              </a:p>
              <a:p>
                <a:pPr lvl="1"/>
                <a:r>
                  <a:rPr lang="en-US" sz="1400" dirty="0"/>
                  <a:t>However,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sz="14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</m:acc>
                  </m:oMath>
                </a14:m>
                <a:r>
                  <a:rPr lang="en-US" sz="1400" dirty="0"/>
                  <a:t> is poorly conditioned and there are imaginary results</a:t>
                </a:r>
                <a:endParaRPr lang="en-US" b="1" dirty="0"/>
              </a:p>
            </p:txBody>
          </p:sp>
        </mc:Choice>
        <mc:Fallback xmlns="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D2E1D076-FD1B-4DE3-8009-8C706F69A5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xfrm>
                <a:off x="910321" y="1158202"/>
                <a:ext cx="5185679" cy="1256134"/>
              </a:xfrm>
              <a:blipFill>
                <a:blip r:embed="rId3"/>
                <a:stretch>
                  <a:fillRect t="-77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Slide Number Placeholder 2">
            <a:extLst>
              <a:ext uri="{FF2B5EF4-FFF2-40B4-BE49-F238E27FC236}">
                <a16:creationId xmlns:a16="http://schemas.microsoft.com/office/drawing/2014/main" id="{7D99C95C-1DCD-4454-A9F7-B6A497544F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74644" y="6492875"/>
            <a:ext cx="419397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21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3AE2006-B14D-48BA-A339-2171ADF4B6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857299"/>
              </p:ext>
            </p:extLst>
          </p:nvPr>
        </p:nvGraphicFramePr>
        <p:xfrm>
          <a:off x="6547234" y="419263"/>
          <a:ext cx="4734445" cy="57898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46889">
                  <a:extLst>
                    <a:ext uri="{9D8B030D-6E8A-4147-A177-3AD203B41FA5}">
                      <a16:colId xmlns:a16="http://schemas.microsoft.com/office/drawing/2014/main" val="2417845844"/>
                    </a:ext>
                  </a:extLst>
                </a:gridCol>
                <a:gridCol w="946889">
                  <a:extLst>
                    <a:ext uri="{9D8B030D-6E8A-4147-A177-3AD203B41FA5}">
                      <a16:colId xmlns:a16="http://schemas.microsoft.com/office/drawing/2014/main" val="3427333267"/>
                    </a:ext>
                  </a:extLst>
                </a:gridCol>
                <a:gridCol w="946889">
                  <a:extLst>
                    <a:ext uri="{9D8B030D-6E8A-4147-A177-3AD203B41FA5}">
                      <a16:colId xmlns:a16="http://schemas.microsoft.com/office/drawing/2014/main" val="3791606202"/>
                    </a:ext>
                  </a:extLst>
                </a:gridCol>
                <a:gridCol w="946889">
                  <a:extLst>
                    <a:ext uri="{9D8B030D-6E8A-4147-A177-3AD203B41FA5}">
                      <a16:colId xmlns:a16="http://schemas.microsoft.com/office/drawing/2014/main" val="3725955492"/>
                    </a:ext>
                  </a:extLst>
                </a:gridCol>
                <a:gridCol w="946889">
                  <a:extLst>
                    <a:ext uri="{9D8B030D-6E8A-4147-A177-3AD203B41FA5}">
                      <a16:colId xmlns:a16="http://schemas.microsoft.com/office/drawing/2014/main" val="4056340970"/>
                    </a:ext>
                  </a:extLst>
                </a:gridCol>
              </a:tblGrid>
              <a:tr h="735176">
                <a:tc>
                  <a:txBody>
                    <a:bodyPr/>
                    <a:lstStyle/>
                    <a:p>
                      <a:pPr marL="0" marR="0" algn="ctr" defTabSz="914354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Prediction Modal Index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354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Predicted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354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Truth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354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Error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354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MAC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9885184"/>
                  </a:ext>
                </a:extLst>
              </a:tr>
              <a:tr h="315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50.93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49.33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07005800"/>
                  </a:ext>
                </a:extLst>
              </a:tr>
              <a:tr h="315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67.62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66.25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18612061"/>
                  </a:ext>
                </a:extLst>
              </a:tr>
              <a:tr h="315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191.9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74712919"/>
                  </a:ext>
                </a:extLst>
              </a:tr>
              <a:tr h="315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231.8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226.8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40235023"/>
                  </a:ext>
                </a:extLst>
              </a:tr>
              <a:tr h="315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269.8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259.5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16218139"/>
                  </a:ext>
                </a:extLst>
              </a:tr>
              <a:tr h="315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348.0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293.1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99078456"/>
                  </a:ext>
                </a:extLst>
              </a:tr>
              <a:tr h="315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389.6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389.1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86205735"/>
                  </a:ext>
                </a:extLst>
              </a:tr>
              <a:tr h="315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420.2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414.1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36458452"/>
                  </a:ext>
                </a:extLst>
              </a:tr>
              <a:tr h="315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433.2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425.5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53856008"/>
                  </a:ext>
                </a:extLst>
              </a:tr>
              <a:tr h="315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487.6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82880513"/>
                  </a:ext>
                </a:extLst>
              </a:tr>
              <a:tr h="315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548.2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509.1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88094348"/>
                  </a:ext>
                </a:extLst>
              </a:tr>
              <a:tr h="315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639.5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619.1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04356163"/>
                  </a:ext>
                </a:extLst>
              </a:tr>
              <a:tr h="315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704.5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40353576"/>
                  </a:ext>
                </a:extLst>
              </a:tr>
              <a:tr h="315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738.6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669.7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96144032"/>
                  </a:ext>
                </a:extLst>
              </a:tr>
              <a:tr h="315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820.8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856.2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49992907"/>
                  </a:ext>
                </a:extLst>
              </a:tr>
              <a:tr h="31591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98004347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AF2C414F-1006-48B4-BA90-F4A628C2980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6568"/>
          <a:stretch/>
        </p:blipFill>
        <p:spPr>
          <a:xfrm>
            <a:off x="645231" y="2414336"/>
            <a:ext cx="53403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044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6692">
        <p:fade/>
      </p:transition>
    </mc:Choice>
    <mc:Fallback xmlns="">
      <p:transition spd="med" advTm="26692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1AF90-9985-450C-871B-E1FCBA3A5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A6650F-28A9-49B8-98F1-F5BA4723F7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3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AFC752-158A-4E4C-9408-3AA810B9809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7314" y="902874"/>
            <a:ext cx="7527724" cy="5708237"/>
          </a:xfrm>
        </p:spPr>
        <p:txBody>
          <a:bodyPr>
            <a:normAutofit/>
          </a:bodyPr>
          <a:lstStyle/>
          <a:p>
            <a:r>
              <a:rPr lang="en-US" dirty="0"/>
              <a:t>The substructuring community has a rich history which shares its roots with model reduction and structural modification</a:t>
            </a:r>
          </a:p>
          <a:p>
            <a:r>
              <a:rPr lang="en-US" dirty="0"/>
              <a:t>Each year we see 4-5 sessions on substructuring at IMAC with various topics including:</a:t>
            </a:r>
          </a:p>
          <a:p>
            <a:pPr lvl="1"/>
            <a:r>
              <a:rPr lang="en-US" dirty="0"/>
              <a:t>Component Mode Synthesis</a:t>
            </a:r>
          </a:p>
          <a:p>
            <a:pPr lvl="1"/>
            <a:r>
              <a:rPr lang="en-US" dirty="0"/>
              <a:t>Frequency Based Substructuring</a:t>
            </a:r>
          </a:p>
          <a:p>
            <a:pPr lvl="1"/>
            <a:r>
              <a:rPr lang="en-US" dirty="0"/>
              <a:t>Transfer Path Analysis</a:t>
            </a:r>
          </a:p>
          <a:p>
            <a:pPr lvl="1"/>
            <a:r>
              <a:rPr lang="en-US" dirty="0"/>
              <a:t>Model Reduction</a:t>
            </a:r>
          </a:p>
          <a:p>
            <a:pPr lvl="1"/>
            <a:r>
              <a:rPr lang="en-US" dirty="0"/>
              <a:t>Applications of Substructuring</a:t>
            </a:r>
          </a:p>
          <a:p>
            <a:pPr lvl="1"/>
            <a:r>
              <a:rPr lang="en-US" dirty="0"/>
              <a:t>Real-time Hybrid Substructuring and many more</a:t>
            </a:r>
          </a:p>
          <a:p>
            <a:r>
              <a:rPr lang="en-US" dirty="0"/>
              <a:t>In 2012 the </a:t>
            </a:r>
            <a:r>
              <a:rPr lang="en-US" dirty="0" err="1"/>
              <a:t>AmpAir</a:t>
            </a:r>
            <a:r>
              <a:rPr lang="en-US" dirty="0"/>
              <a:t> 600 Wind Turbine was selected as a round-robin substructuring example that many universities and research groups have studied</a:t>
            </a:r>
          </a:p>
          <a:p>
            <a:pPr>
              <a:buClr>
                <a:srgbClr val="002060"/>
              </a:buClr>
            </a:pPr>
            <a:r>
              <a:rPr lang="en-US" dirty="0"/>
              <a:t>The Dynamic Substructuring focus group continued organizing IMAC sessions and in 2018 it officially became a technical division.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D3749E-A8F1-4E13-AD53-FA20CEF46F8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4389" y="4643175"/>
            <a:ext cx="1930263" cy="18397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5761AE6-5D89-4BC1-ACC1-EA84F6A86D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3217" y="2174401"/>
            <a:ext cx="2763248" cy="207243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F7DFD50-96D3-4457-AF5F-2CB20A31362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11982" y="375043"/>
            <a:ext cx="3032981" cy="1133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72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7278">
        <p:fade/>
      </p:transition>
    </mc:Choice>
    <mc:Fallback xmlns="">
      <p:transition spd="med" advTm="87278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DBD4B9-A4CC-431A-8051-7FDDD145D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168" y="114848"/>
            <a:ext cx="10058400" cy="570225"/>
          </a:xfrm>
        </p:spPr>
        <p:txBody>
          <a:bodyPr/>
          <a:lstStyle/>
          <a:p>
            <a:r>
              <a:rPr lang="en-US" dirty="0"/>
              <a:t>Experimental Substructure (Four-unit frame)</a:t>
            </a:r>
          </a:p>
        </p:txBody>
      </p:sp>
      <p:sp>
        <p:nvSpPr>
          <p:cNvPr id="95" name="Content Placeholder 2">
            <a:extLst>
              <a:ext uri="{FF2B5EF4-FFF2-40B4-BE49-F238E27FC236}">
                <a16:creationId xmlns:a16="http://schemas.microsoft.com/office/drawing/2014/main" id="{B67B08C8-AE07-4730-B5F4-5A78AB693174}"/>
              </a:ext>
            </a:extLst>
          </p:cNvPr>
          <p:cNvSpPr txBox="1">
            <a:spLocks/>
          </p:cNvSpPr>
          <p:nvPr/>
        </p:nvSpPr>
        <p:spPr>
          <a:xfrm>
            <a:off x="426234" y="1162377"/>
            <a:ext cx="5303679" cy="5404104"/>
          </a:xfrm>
          <a:prstGeom prst="rect">
            <a:avLst/>
          </a:prstGeom>
        </p:spPr>
        <p:txBody>
          <a:bodyPr>
            <a:normAutofit/>
          </a:bodyPr>
          <a:lstStyle>
            <a:lvl1pPr marL="0" indent="137160" algn="l" defTabSz="914354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00B0F0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1pPr>
            <a:lvl2pPr marL="384029" indent="-182870" algn="l" defTabSz="914354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00B0F0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2pPr>
            <a:lvl3pPr marL="566900" indent="-182870" algn="l" defTabSz="914354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00B0F0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3pPr>
            <a:lvl4pPr marL="749771" indent="-182870" algn="l" defTabSz="914354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00B0F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4pPr>
            <a:lvl5pPr marL="932642" indent="-182870" algn="l" defTabSz="914354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00B0F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5pPr>
            <a:lvl6pPr marL="1099946" indent="-228589" algn="l" defTabSz="914354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299936" indent="-228589" algn="l" defTabSz="914354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499925" indent="-228589" algn="l" defTabSz="914354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99916" indent="-228589" algn="l" defTabSz="914354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Team developed design for a “four-unit” frame</a:t>
            </a:r>
          </a:p>
          <a:p>
            <a:pPr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lvl="1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C58232-E221-4167-858E-1A74C8C939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3549" y="3438179"/>
            <a:ext cx="6352518" cy="3096853"/>
          </a:xfrm>
          <a:prstGeom prst="rect">
            <a:avLst/>
          </a:prstGeom>
        </p:spPr>
      </p:pic>
      <p:sp>
        <p:nvSpPr>
          <p:cNvPr id="115" name="TextBox 114">
            <a:extLst>
              <a:ext uri="{FF2B5EF4-FFF2-40B4-BE49-F238E27FC236}">
                <a16:creationId xmlns:a16="http://schemas.microsoft.com/office/drawing/2014/main" id="{682BE885-FDA9-4A5A-A0AE-D7C6215209D9}"/>
              </a:ext>
            </a:extLst>
          </p:cNvPr>
          <p:cNvSpPr txBox="1"/>
          <p:nvPr/>
        </p:nvSpPr>
        <p:spPr>
          <a:xfrm>
            <a:off x="6382390" y="6510664"/>
            <a:ext cx="4729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dirty="0">
                <a:solidFill>
                  <a:prstClr val="black"/>
                </a:solidFill>
                <a:latin typeface="Calibri" panose="020F0502020204030204"/>
              </a:rPr>
              <a:t>Shown is a 3-unit frame (final design has 4 units)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31CA5D-3A70-48FE-9683-A7702B21A33F}"/>
              </a:ext>
            </a:extLst>
          </p:cNvPr>
          <p:cNvSpPr txBox="1">
            <a:spLocks/>
          </p:cNvSpPr>
          <p:nvPr/>
        </p:nvSpPr>
        <p:spPr>
          <a:xfrm>
            <a:off x="505933" y="1702198"/>
            <a:ext cx="5303679" cy="3664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137160" algn="l" defTabSz="914354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00B0F0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1pPr>
            <a:lvl2pPr marL="384029" indent="-182870" algn="l" defTabSz="914354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00B0F0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2pPr>
            <a:lvl3pPr marL="566900" indent="-182870" algn="l" defTabSz="914354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00B0F0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3pPr>
            <a:lvl4pPr marL="749771" indent="-182870" algn="l" defTabSz="914354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00B0F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4pPr>
            <a:lvl5pPr marL="932642" indent="-182870" algn="l" defTabSz="914354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00B0F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Garamond" charset="0"/>
                <a:ea typeface="Garamond" charset="0"/>
                <a:cs typeface="Garamond" charset="0"/>
              </a:defRPr>
            </a:lvl5pPr>
            <a:lvl6pPr marL="1099946" indent="-228589" algn="l" defTabSz="914354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299936" indent="-228589" algn="l" defTabSz="914354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499925" indent="-228589" algn="l" defTabSz="914354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699916" indent="-228589" algn="l" defTabSz="914354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buNone/>
            </a:pPr>
            <a:r>
              <a:rPr lang="en-US" b="1" dirty="0">
                <a:solidFill>
                  <a:schemeClr val="tx1"/>
                </a:solidFill>
              </a:rPr>
              <a:t>Key features</a:t>
            </a:r>
          </a:p>
          <a:p>
            <a:r>
              <a:rPr lang="en-US" dirty="0">
                <a:solidFill>
                  <a:schemeClr val="tx1"/>
                </a:solidFill>
              </a:rPr>
              <a:t>Manufactured from one piece of metal of stock</a:t>
            </a:r>
          </a:p>
          <a:p>
            <a:r>
              <a:rPr lang="en-US" dirty="0">
                <a:solidFill>
                  <a:schemeClr val="tx1"/>
                </a:solidFill>
              </a:rPr>
              <a:t>Subcomponent and shaker attachment points machined into frame</a:t>
            </a:r>
          </a:p>
          <a:p>
            <a:r>
              <a:rPr lang="en-US" dirty="0">
                <a:solidFill>
                  <a:schemeClr val="tx1"/>
                </a:solidFill>
              </a:rPr>
              <a:t>Adaptable to many types of studies</a:t>
            </a:r>
          </a:p>
          <a:p>
            <a:r>
              <a:rPr lang="en-US" dirty="0">
                <a:solidFill>
                  <a:schemeClr val="tx1"/>
                </a:solidFill>
              </a:rPr>
              <a:t>Possible circular/recursive transfer path</a:t>
            </a:r>
          </a:p>
          <a:p>
            <a:r>
              <a:rPr lang="en-US" dirty="0">
                <a:solidFill>
                  <a:schemeClr val="tx1"/>
                </a:solidFill>
              </a:rPr>
              <a:t>Large enough to minimize error due to mass loading</a:t>
            </a:r>
          </a:p>
          <a:p>
            <a:pPr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lvl="1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5CDA02-69ED-4BA3-A65D-95F2A19251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2845" y="181610"/>
            <a:ext cx="3882139" cy="291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E39A3B-46E0-477E-954C-D103D0849B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199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8857">
        <p:fade/>
      </p:transition>
    </mc:Choice>
    <mc:Fallback xmlns="">
      <p:transition spd="med" advTm="88857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1AF90-9985-450C-871B-E1FCBA3A5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Substructuring Round-Robin Procedure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A6650F-28A9-49B8-98F1-F5BA4723F7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5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AFC752-158A-4E4C-9408-3AA810B9809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7313" y="902875"/>
            <a:ext cx="5567712" cy="5404104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Participants will be provided:</a:t>
            </a:r>
          </a:p>
          <a:p>
            <a:pPr lvl="2"/>
            <a:r>
              <a:rPr lang="en-US" dirty="0"/>
              <a:t>Hardware of the frame, rectangular thin wing, rectangular thick wings, and necessary fasteners</a:t>
            </a:r>
          </a:p>
          <a:p>
            <a:pPr lvl="2"/>
            <a:r>
              <a:rPr lang="en-US" dirty="0"/>
              <a:t>Assembly Procedure</a:t>
            </a:r>
          </a:p>
          <a:p>
            <a:pPr lvl="2"/>
            <a:r>
              <a:rPr lang="en-US" dirty="0"/>
              <a:t>Solid Models of the Wings</a:t>
            </a:r>
          </a:p>
          <a:p>
            <a:pPr lvl="1"/>
            <a:r>
              <a:rPr lang="en-US" dirty="0"/>
              <a:t>Researchers can demonstrate their substructuring techniques using the rectangular wing hardware then predict the change from a thin to thick wing</a:t>
            </a:r>
          </a:p>
          <a:p>
            <a:pPr lvl="1"/>
            <a:r>
              <a:rPr lang="en-US" dirty="0"/>
              <a:t>System can be tested with connection at just corner holes, or all 14 holes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82C355C-FE70-4D93-8E5B-F040CFA887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7816" y="902875"/>
            <a:ext cx="4662184" cy="5383712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93801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8713">
        <p:fade/>
      </p:transition>
    </mc:Choice>
    <mc:Fallback xmlns="">
      <p:transition spd="med" advTm="78713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1AF90-9985-450C-871B-E1FCBA3A5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“truth” answer?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A6650F-28A9-49B8-98F1-F5BA4723F7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AFC752-158A-4E4C-9408-3AA810B9809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7313" y="902875"/>
            <a:ext cx="10844784" cy="5404104"/>
          </a:xfrm>
        </p:spPr>
        <p:txBody>
          <a:bodyPr>
            <a:normAutofit fontScale="92500" lnSpcReduction="10000"/>
          </a:bodyPr>
          <a:lstStyle/>
          <a:p>
            <a:pPr lvl="1"/>
            <a:r>
              <a:rPr lang="en-US" dirty="0"/>
              <a:t>Truth depends on a lot of factors:</a:t>
            </a:r>
          </a:p>
          <a:p>
            <a:pPr lvl="2"/>
            <a:r>
              <a:rPr lang="en-US" dirty="0"/>
              <a:t>Assembly procedure</a:t>
            </a:r>
          </a:p>
          <a:p>
            <a:pPr lvl="2"/>
            <a:r>
              <a:rPr lang="en-US" dirty="0"/>
              <a:t>Frequency range of interest</a:t>
            </a:r>
          </a:p>
          <a:p>
            <a:pPr lvl="2"/>
            <a:r>
              <a:rPr lang="en-US" dirty="0"/>
              <a:t>Linearity of joints</a:t>
            </a:r>
          </a:p>
          <a:p>
            <a:pPr lvl="2"/>
            <a:r>
              <a:rPr lang="en-US" dirty="0"/>
              <a:t>And other factors…</a:t>
            </a:r>
          </a:p>
          <a:p>
            <a:pPr lvl="1"/>
            <a:r>
              <a:rPr lang="en-US" dirty="0"/>
              <a:t>The goal of this round-robin isn’t to see which method is the closest to truth</a:t>
            </a:r>
          </a:p>
          <a:p>
            <a:pPr lvl="1"/>
            <a:r>
              <a:rPr lang="en-US" dirty="0"/>
              <a:t>Instead… Round-Robin goals include:</a:t>
            </a:r>
          </a:p>
          <a:p>
            <a:pPr lvl="2"/>
            <a:r>
              <a:rPr lang="en-US" dirty="0"/>
              <a:t>Fostering collaboration between universities and industrial researchers</a:t>
            </a:r>
          </a:p>
          <a:p>
            <a:pPr lvl="2"/>
            <a:r>
              <a:rPr lang="en-US" dirty="0"/>
              <a:t>Helping researchers focus on how to best approach a substructuring problem when truth is unknown</a:t>
            </a:r>
          </a:p>
          <a:p>
            <a:pPr lvl="2"/>
            <a:r>
              <a:rPr lang="en-US" dirty="0"/>
              <a:t>Discuss different approaches taken and why some methods are more suited for specific connection interfaces</a:t>
            </a:r>
          </a:p>
          <a:p>
            <a:pPr lvl="2"/>
            <a:r>
              <a:rPr lang="en-US" dirty="0"/>
              <a:t>See range of blind predictions to understand the range of answer found using substructuring practices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r>
              <a:rPr lang="en-US" dirty="0"/>
              <a:t>For more info contact: Dan, Ben, or Andreas</a:t>
            </a:r>
          </a:p>
          <a:p>
            <a:pPr lvl="3"/>
            <a:r>
              <a:rPr lang="en-US" dirty="0">
                <a:hlinkClick r:id="rId2"/>
              </a:rPr>
              <a:t>drroett@sandia.gov</a:t>
            </a:r>
            <a:endParaRPr lang="en-US" dirty="0"/>
          </a:p>
          <a:p>
            <a:pPr lvl="3"/>
            <a:r>
              <a:rPr lang="en-US" dirty="0">
                <a:hlinkClick r:id="rId3"/>
              </a:rPr>
              <a:t>bmolden@sandia.gov</a:t>
            </a:r>
            <a:endParaRPr lang="en-US" dirty="0"/>
          </a:p>
          <a:p>
            <a:pPr lvl="3"/>
            <a:r>
              <a:rPr lang="en-US" dirty="0">
                <a:hlinkClick r:id="rId4"/>
              </a:rPr>
              <a:t>andreas.linderholt@lnu.se</a:t>
            </a:r>
            <a:endParaRPr lang="en-US" dirty="0"/>
          </a:p>
          <a:p>
            <a:pPr lvl="2"/>
            <a:endParaRPr lang="en-US" dirty="0"/>
          </a:p>
        </p:txBody>
      </p:sp>
      <p:sp>
        <p:nvSpPr>
          <p:cNvPr id="5" name="Text Box 117">
            <a:extLst>
              <a:ext uri="{FF2B5EF4-FFF2-40B4-BE49-F238E27FC236}">
                <a16:creationId xmlns:a16="http://schemas.microsoft.com/office/drawing/2014/main" id="{1B435E38-4F02-43C2-9935-3ADD81D4AC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6815" y="4453859"/>
            <a:ext cx="7927759" cy="369332"/>
          </a:xfrm>
          <a:prstGeom prst="rect">
            <a:avLst/>
          </a:prstGeom>
          <a:solidFill>
            <a:schemeClr val="tx2"/>
          </a:solidFill>
          <a:ln w="254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b="1" dirty="0">
                <a:solidFill>
                  <a:schemeClr val="bg1"/>
                </a:solidFill>
              </a:rPr>
              <a:t>It depends… but we can learn a lot by comparing and collaborating on methods</a:t>
            </a:r>
          </a:p>
        </p:txBody>
      </p:sp>
      <p:pic>
        <p:nvPicPr>
          <p:cNvPr id="1028" name="Picture 4" descr="Image result for question mark screen bean">
            <a:extLst>
              <a:ext uri="{FF2B5EF4-FFF2-40B4-BE49-F238E27FC236}">
                <a16:creationId xmlns:a16="http://schemas.microsoft.com/office/drawing/2014/main" id="{87AF63B8-A732-4CF7-849B-C46A6BF102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2132" y="551021"/>
            <a:ext cx="2318023" cy="241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1861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9218">
        <p:fade/>
      </p:transition>
    </mc:Choice>
    <mc:Fallback xmlns="">
      <p:transition spd="med" advTm="99218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1381A-0330-4413-95A8-5A9DB0D821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30694" y="3112607"/>
            <a:ext cx="7481298" cy="1690255"/>
          </a:xfrm>
        </p:spPr>
        <p:txBody>
          <a:bodyPr/>
          <a:lstStyle/>
          <a:p>
            <a:r>
              <a:rPr lang="en-US" dirty="0"/>
              <a:t>Swept Wing Demonstration</a:t>
            </a:r>
          </a:p>
        </p:txBody>
      </p:sp>
    </p:spTree>
    <p:extLst>
      <p:ext uri="{BB962C8B-B14F-4D97-AF65-F5344CB8AC3E}">
        <p14:creationId xmlns:p14="http://schemas.microsoft.com/office/powerpoint/2010/main" val="252455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E48E0-C619-480F-8F24-D983B7503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Progress Overview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9E9C189-B37A-42CB-8BDF-D9CE72A027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E1D076-FD1B-4DE3-8009-8C706F69A5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7314" y="902875"/>
            <a:ext cx="6231040" cy="5404104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This year Sandia and </a:t>
            </a:r>
            <a:r>
              <a:rPr lang="en-US" dirty="0" err="1"/>
              <a:t>Linnæus</a:t>
            </a:r>
            <a:r>
              <a:rPr lang="en-US" dirty="0"/>
              <a:t> University set out to complete another hardware exchange and practice substructuring from a rectangular component wing to a swept wing (see Figure)</a:t>
            </a:r>
          </a:p>
          <a:p>
            <a:pPr lvl="1"/>
            <a:r>
              <a:rPr lang="en-US" dirty="0"/>
              <a:t>This would represent a more complex structural change than previous studies and involved hardware and model exchange overseas</a:t>
            </a:r>
          </a:p>
          <a:p>
            <a:pPr lvl="1"/>
            <a:r>
              <a:rPr lang="en-US" dirty="0"/>
              <a:t>The goal of this demonstration was:</a:t>
            </a:r>
          </a:p>
          <a:p>
            <a:pPr lvl="2"/>
            <a:r>
              <a:rPr lang="en-US" dirty="0"/>
              <a:t>To prove out dynamic substructuring on a more complex wing component structure</a:t>
            </a:r>
          </a:p>
          <a:p>
            <a:pPr lvl="2"/>
            <a:r>
              <a:rPr lang="en-US" dirty="0"/>
              <a:t>To complete “partially blind” substructuring creating results prior to measuring truth</a:t>
            </a:r>
          </a:p>
          <a:p>
            <a:pPr lvl="2"/>
            <a:r>
              <a:rPr lang="en-US" dirty="0"/>
              <a:t>To set-up tools to receive outside models of some components and insert them into the substructuring process</a:t>
            </a:r>
          </a:p>
          <a:p>
            <a:pPr lvl="1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362D20D-106F-46BE-97D7-784C4E6667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519" t="2563" r="3317"/>
          <a:stretch/>
        </p:blipFill>
        <p:spPr>
          <a:xfrm>
            <a:off x="6894069" y="1648971"/>
            <a:ext cx="4996337" cy="356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92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3478">
        <p:fade/>
      </p:transition>
    </mc:Choice>
    <mc:Fallback xmlns="">
      <p:transition spd="med" advTm="53478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E48E0-C619-480F-8F24-D983B7503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Substructuring Diagram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2E1D076-FD1B-4DE3-8009-8C706F69A5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3595" y="5252499"/>
            <a:ext cx="10993787" cy="1358614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The goal of this example is to take a frame, plate, and thin-wing assembly, and use experimental substructuring to remove the thin-wing and plate, then replace it with the swept wing</a:t>
            </a:r>
          </a:p>
          <a:p>
            <a:pPr lvl="1"/>
            <a:r>
              <a:rPr lang="en-US" dirty="0"/>
              <a:t>We wanted to perform this prediction blind without measuring truth and develop tools and habits for successful blind substructuring.</a:t>
            </a:r>
          </a:p>
          <a:p>
            <a:pPr marL="201159" lvl="1" indent="0">
              <a:buNone/>
            </a:pPr>
            <a:endParaRPr lang="en-US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D68B286-5280-42C1-946B-DE2E206865F7}"/>
              </a:ext>
            </a:extLst>
          </p:cNvPr>
          <p:cNvSpPr/>
          <p:nvPr/>
        </p:nvSpPr>
        <p:spPr>
          <a:xfrm>
            <a:off x="1055179" y="1517960"/>
            <a:ext cx="1358284" cy="32461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C48D6C7-D618-4512-A0FB-DF04B3695926}"/>
              </a:ext>
            </a:extLst>
          </p:cNvPr>
          <p:cNvSpPr/>
          <p:nvPr/>
        </p:nvSpPr>
        <p:spPr>
          <a:xfrm>
            <a:off x="1228294" y="1698577"/>
            <a:ext cx="1012055" cy="58867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C097A3D-5B27-47E2-9BD1-9E6877C43B50}"/>
              </a:ext>
            </a:extLst>
          </p:cNvPr>
          <p:cNvSpPr/>
          <p:nvPr/>
        </p:nvSpPr>
        <p:spPr>
          <a:xfrm>
            <a:off x="1228294" y="2453179"/>
            <a:ext cx="1012055" cy="58867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A060E58-5622-43D3-940D-8419273E5003}"/>
              </a:ext>
            </a:extLst>
          </p:cNvPr>
          <p:cNvSpPr/>
          <p:nvPr/>
        </p:nvSpPr>
        <p:spPr>
          <a:xfrm>
            <a:off x="1228294" y="3207781"/>
            <a:ext cx="1012055" cy="58867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1551A6E-AEC7-42E2-A091-BA700EB3E76A}"/>
              </a:ext>
            </a:extLst>
          </p:cNvPr>
          <p:cNvSpPr/>
          <p:nvPr/>
        </p:nvSpPr>
        <p:spPr>
          <a:xfrm>
            <a:off x="1228294" y="3962383"/>
            <a:ext cx="1012055" cy="58867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605DA49-EC7F-4DA8-9507-CC0D4D7594B6}"/>
              </a:ext>
            </a:extLst>
          </p:cNvPr>
          <p:cNvSpPr/>
          <p:nvPr/>
        </p:nvSpPr>
        <p:spPr>
          <a:xfrm>
            <a:off x="4485993" y="3622419"/>
            <a:ext cx="1358284" cy="902060"/>
          </a:xfrm>
          <a:prstGeom prst="rect">
            <a:avLst/>
          </a:prstGeom>
          <a:solidFill>
            <a:schemeClr val="accent5">
              <a:alpha val="5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B27F09-3965-483F-A37A-ED3C24B3451F}"/>
              </a:ext>
            </a:extLst>
          </p:cNvPr>
          <p:cNvSpPr txBox="1"/>
          <p:nvPr/>
        </p:nvSpPr>
        <p:spPr>
          <a:xfrm>
            <a:off x="1269353" y="1148013"/>
            <a:ext cx="9299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Frame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8094253-58F1-45E9-A4EC-A6289DBA0057}"/>
              </a:ext>
            </a:extLst>
          </p:cNvPr>
          <p:cNvSpPr txBox="1"/>
          <p:nvPr/>
        </p:nvSpPr>
        <p:spPr>
          <a:xfrm>
            <a:off x="4700166" y="3258730"/>
            <a:ext cx="9299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Plate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DFD80E0-8004-479E-BC77-FA9A59E68773}"/>
              </a:ext>
            </a:extLst>
          </p:cNvPr>
          <p:cNvSpPr txBox="1"/>
          <p:nvPr/>
        </p:nvSpPr>
        <p:spPr>
          <a:xfrm>
            <a:off x="4369461" y="1463662"/>
            <a:ext cx="15913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Thin Wing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F65FD4C-B81D-420B-9F0D-101EEB80A4E4}"/>
              </a:ext>
            </a:extLst>
          </p:cNvPr>
          <p:cNvSpPr txBox="1"/>
          <p:nvPr/>
        </p:nvSpPr>
        <p:spPr>
          <a:xfrm>
            <a:off x="8923710" y="1594771"/>
            <a:ext cx="15913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Swept Wing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95AD8E9-227C-4AF8-9198-1F268AB885E5}"/>
              </a:ext>
            </a:extLst>
          </p:cNvPr>
          <p:cNvSpPr/>
          <p:nvPr/>
        </p:nvSpPr>
        <p:spPr>
          <a:xfrm>
            <a:off x="3480532" y="1868297"/>
            <a:ext cx="3523348" cy="902060"/>
          </a:xfrm>
          <a:prstGeom prst="rect">
            <a:avLst/>
          </a:prstGeom>
          <a:solidFill>
            <a:srgbClr val="B5D988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8F0D31B-4CE0-412E-8474-19494354EA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363" y="2000668"/>
            <a:ext cx="3792041" cy="241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963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3478">
        <p:fade/>
      </p:transition>
    </mc:Choice>
    <mc:Fallback xmlns="">
      <p:transition spd="med" advTm="53478">
        <p:fade/>
      </p:transition>
    </mc:Fallback>
  </mc:AlternateContent>
</p:sld>
</file>

<file path=ppt/theme/theme1.xml><?xml version="1.0" encoding="utf-8"?>
<a:theme xmlns:a="http://schemas.openxmlformats.org/drawingml/2006/main" name="ThemeOUO 16x9">
  <a:themeElements>
    <a:clrScheme name="Sandia 2018">
      <a:dk1>
        <a:srgbClr val="000000"/>
      </a:dk1>
      <a:lt1>
        <a:srgbClr val="FFFFFF"/>
      </a:lt1>
      <a:dk2>
        <a:srgbClr val="005376"/>
      </a:dk2>
      <a:lt2>
        <a:srgbClr val="E7E6E6"/>
      </a:lt2>
      <a:accent1>
        <a:srgbClr val="008E74"/>
      </a:accent1>
      <a:accent2>
        <a:srgbClr val="6CB312"/>
      </a:accent2>
      <a:accent3>
        <a:srgbClr val="FFA033"/>
      </a:accent3>
      <a:accent4>
        <a:srgbClr val="A92C00"/>
      </a:accent4>
      <a:accent5>
        <a:srgbClr val="7D0D7C"/>
      </a:accent5>
      <a:accent6>
        <a:srgbClr val="00ADD0"/>
      </a:accent6>
      <a:hlink>
        <a:srgbClr val="0563C1"/>
      </a:hlink>
      <a:folHlink>
        <a:srgbClr val="954F72"/>
      </a:folHlink>
    </a:clrScheme>
    <a:fontScheme name="Garamond-Trebuchet MS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OUO 16x9" id="{5E3359CC-CBEC-4FD0-85E8-1134F2DE1A0B}" vid="{09DDF06A-F8EE-4019-BD94-7F610B34DFC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20296</TotalTime>
  <Words>1740</Words>
  <Application>Microsoft Office PowerPoint</Application>
  <PresentationFormat>Widescreen</PresentationFormat>
  <Paragraphs>475</Paragraphs>
  <Slides>21</Slides>
  <Notes>4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Calibri</vt:lpstr>
      <vt:lpstr>Cambria Math</vt:lpstr>
      <vt:lpstr>Garamond</vt:lpstr>
      <vt:lpstr>Gill Sans MT</vt:lpstr>
      <vt:lpstr>Times New Roman</vt:lpstr>
      <vt:lpstr>Trebuchet MS</vt:lpstr>
      <vt:lpstr>ThemeOUO 16x9</vt:lpstr>
      <vt:lpstr>Combining steel and aluminum components of the Benchmark Structure for the Technical Division on Dynamic Substructuring</vt:lpstr>
      <vt:lpstr>Dynamic Substructuring Round Robin Structure</vt:lpstr>
      <vt:lpstr>Background</vt:lpstr>
      <vt:lpstr>Experimental Substructure (Four-unit frame)</vt:lpstr>
      <vt:lpstr>Substructuring Round-Robin Procedure</vt:lpstr>
      <vt:lpstr>What is the “truth” answer?</vt:lpstr>
      <vt:lpstr>Swept Wing Demonstration</vt:lpstr>
      <vt:lpstr>Progress Overview</vt:lpstr>
      <vt:lpstr>Substructuring Diagram</vt:lpstr>
      <vt:lpstr>Substructuring Diagram</vt:lpstr>
      <vt:lpstr>PowerPoint Presentation</vt:lpstr>
      <vt:lpstr>Frame, Plate, and Thin-Wing Experiments</vt:lpstr>
      <vt:lpstr>Substructuring Theory</vt:lpstr>
      <vt:lpstr>Initial Substructuring Results</vt:lpstr>
      <vt:lpstr>Tricks and Checks 1: Rigid Check</vt:lpstr>
      <vt:lpstr>Tricks and Checks 2: Modal Space Check</vt:lpstr>
      <vt:lpstr>Updated Substructuring Results</vt:lpstr>
      <vt:lpstr>“Truth” Comparison</vt:lpstr>
      <vt:lpstr>Linear Results Shape Plots</vt:lpstr>
      <vt:lpstr>Conclusions &amp; Future Work</vt:lpstr>
      <vt:lpstr>Results from Tuning Modal Basis to Best Match Truth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Nonlinear DE FY19 Test and Analysis Notes</dc:title>
  <dc:creator>Pacini, Benjamin Robert</dc:creator>
  <cp:lastModifiedBy>Moldenhauer, Benjamin John</cp:lastModifiedBy>
  <cp:revision>352</cp:revision>
  <dcterms:created xsi:type="dcterms:W3CDTF">2019-07-10T12:44:17Z</dcterms:created>
  <dcterms:modified xsi:type="dcterms:W3CDTF">2024-02-13T00:55:49Z</dcterms:modified>
</cp:coreProperties>
</file>